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915" r:id="rId2"/>
    <p:sldId id="907" r:id="rId3"/>
    <p:sldId id="911" r:id="rId4"/>
    <p:sldId id="917" r:id="rId5"/>
    <p:sldId id="914" r:id="rId6"/>
    <p:sldId id="912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485177"/>
    <a:srgbClr val="E8549F"/>
    <a:srgbClr val="CB438D"/>
    <a:srgbClr val="4F81BD"/>
    <a:srgbClr val="FFFF66"/>
    <a:srgbClr val="007FDE"/>
    <a:srgbClr val="0065FD"/>
    <a:srgbClr val="3C3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573" autoAdjust="0"/>
  </p:normalViewPr>
  <p:slideViewPr>
    <p:cSldViewPr>
      <p:cViewPr varScale="1">
        <p:scale>
          <a:sx n="93" d="100"/>
          <a:sy n="93" d="100"/>
        </p:scale>
        <p:origin x="7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5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5F6E-DBE0-4876-B704-1DF4A6D0EC02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B508-ABFA-490A-83EE-1A9712D55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72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F5B8DFF0-D3DB-41CA-9B2C-41BC1BFEE070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C7F7D2E-1A8E-4199-9A31-15F573E03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57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ytechnique-insights.com/tribunes/industrie/limiter-les-flux-de-marchandises-levier-tabou-de-la-transitio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lytechnique-insights.com/tribunes/industrie/fret-pourquoi-le-train-na-t-il-pas-encore-remplace-le-camion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b="1" u="sng" dirty="0"/>
              <a:t>Objet de la figure et réutilisation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0" u="none" dirty="0"/>
              <a:t>- L’animation a pour </a:t>
            </a:r>
            <a:r>
              <a:rPr lang="fr-FR" sz="1400" b="1" u="none" dirty="0"/>
              <a:t>objectif </a:t>
            </a:r>
            <a:r>
              <a:rPr lang="fr-FR" sz="1400" b="0" u="none" dirty="0"/>
              <a:t>de présenter de manière schématique quelles sont les évolutions vers plus de sobriété pour le transport de marchandises.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/>
              <a:t>- Elle est mise à disposition en </a:t>
            </a:r>
            <a:r>
              <a:rPr lang="fr-FR" sz="1400" b="1" dirty="0"/>
              <a:t>libre accès</a:t>
            </a:r>
            <a:r>
              <a:rPr lang="fr-FR" sz="1400" dirty="0"/>
              <a:t> et peut donc être réutilisée, avec ou sans les animations.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/>
              <a:t>- La seule condition est de pouvoir </a:t>
            </a:r>
            <a:r>
              <a:rPr lang="fr-FR" sz="1400" b="1" dirty="0"/>
              <a:t>citer la source </a:t>
            </a:r>
            <a:r>
              <a:rPr lang="fr-FR" sz="1400" dirty="0"/>
              <a:t>(Aurélien Bigo) quand la figure est réutilisée, idéalement en renvoyant vers cette page où elle peut être retrouvée et téléchargée : http://www.chair-energy-prosperity.org/publications/travail-de-these-decarboner-transports-dici-2050/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9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L’animation présente progressivement quelles sont les </a:t>
            </a:r>
            <a:r>
              <a:rPr lang="fr-FR" b="1" u="sng" dirty="0"/>
              <a:t>évolutions vers plus de sobriété dans le transport de marchandises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b="0" u="none" dirty="0"/>
              <a:t>Les explications se décomposent en </a:t>
            </a:r>
            <a:r>
              <a:rPr lang="fr-FR" b="1" u="sng" dirty="0"/>
              <a:t>3 temps</a:t>
            </a:r>
            <a:r>
              <a:rPr lang="fr-FR" b="0" u="none" dirty="0"/>
              <a:t> :</a:t>
            </a:r>
          </a:p>
          <a:p>
            <a:r>
              <a:rPr lang="fr-FR" dirty="0"/>
              <a:t>1) La </a:t>
            </a:r>
            <a:r>
              <a:rPr lang="fr-FR" b="1" dirty="0"/>
              <a:t>présentation des 2 axes </a:t>
            </a:r>
            <a:r>
              <a:rPr lang="fr-FR" dirty="0"/>
              <a:t>du graphique</a:t>
            </a:r>
          </a:p>
          <a:p>
            <a:r>
              <a:rPr lang="fr-FR" dirty="0"/>
              <a:t>2) La présentation des </a:t>
            </a:r>
            <a:r>
              <a:rPr lang="fr-FR" b="1" dirty="0"/>
              <a:t>modes qui dominent actuellement </a:t>
            </a:r>
            <a:r>
              <a:rPr lang="fr-FR" dirty="0"/>
              <a:t>sur ces types de déplacement</a:t>
            </a:r>
          </a:p>
          <a:p>
            <a:r>
              <a:rPr lang="fr-FR" dirty="0"/>
              <a:t>3) L’évolution souhaitable des différents modes et autres </a:t>
            </a:r>
            <a:r>
              <a:rPr lang="fr-FR" b="1" u="none" dirty="0"/>
              <a:t>évolutions à opérer vers plus de sobriété</a:t>
            </a:r>
          </a:p>
          <a:p>
            <a:endParaRPr lang="fr-FR" dirty="0"/>
          </a:p>
          <a:p>
            <a:r>
              <a:rPr lang="fr-FR" dirty="0"/>
              <a:t>Dans les explications qui suivent, chaque tiret correspond généralement à un clic et donc une nouvelle étape dans la suite de l’animation (à mettre en mode diaporama).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1) Le graphique se présente selon </a:t>
            </a:r>
            <a:r>
              <a:rPr lang="fr-FR" b="1" u="sng" dirty="0"/>
              <a:t>2 axes</a:t>
            </a:r>
            <a:r>
              <a:rPr lang="fr-FR" dirty="0"/>
              <a:t>, qui déterminent fortement la possibilité de développer ou d’utiliser différents modes de transport :</a:t>
            </a:r>
          </a:p>
          <a:p>
            <a:r>
              <a:rPr lang="fr-FR" dirty="0"/>
              <a:t>- L’</a:t>
            </a:r>
            <a:r>
              <a:rPr lang="fr-FR" b="1" dirty="0"/>
              <a:t>axe vertical </a:t>
            </a:r>
            <a:r>
              <a:rPr lang="fr-FR" dirty="0"/>
              <a:t>des ordonnées donne les </a:t>
            </a:r>
            <a:r>
              <a:rPr lang="fr-FR" b="1" dirty="0"/>
              <a:t>distances des trajets</a:t>
            </a:r>
            <a:r>
              <a:rPr lang="fr-FR" dirty="0"/>
              <a:t>, avec une échelle logarithmique de manière à aller de moins d’1 km à 10 000 km</a:t>
            </a:r>
          </a:p>
          <a:p>
            <a:r>
              <a:rPr lang="fr-FR" dirty="0"/>
              <a:t>- L’</a:t>
            </a:r>
            <a:r>
              <a:rPr lang="fr-FR" b="1" dirty="0"/>
              <a:t>axe horizontal </a:t>
            </a:r>
            <a:r>
              <a:rPr lang="fr-FR" dirty="0"/>
              <a:t>des abscisses représente la </a:t>
            </a:r>
            <a:r>
              <a:rPr lang="fr-FR" b="1" dirty="0"/>
              <a:t>densité des flux de transport de marchandises</a:t>
            </a:r>
            <a:r>
              <a:rPr lang="fr-FR" b="0" dirty="0"/>
              <a:t>, de plus en</a:t>
            </a:r>
            <a:r>
              <a:rPr lang="fr-FR" b="1" dirty="0"/>
              <a:t> </a:t>
            </a:r>
            <a:r>
              <a:rPr lang="fr-FR" dirty="0"/>
              <a:t>plus forts vers la droite</a:t>
            </a:r>
          </a:p>
          <a:p>
            <a:endParaRPr lang="fr-FR" dirty="0"/>
          </a:p>
          <a:p>
            <a:r>
              <a:rPr lang="fr-FR" dirty="0"/>
              <a:t>2) Le graphique de gauche présente les </a:t>
            </a:r>
            <a:r>
              <a:rPr lang="fr-FR" b="1" u="sng" dirty="0"/>
              <a:t>modes qui dominent actuellement nos mobilités</a:t>
            </a:r>
            <a:r>
              <a:rPr lang="fr-FR" dirty="0"/>
              <a:t>, sur les différents types de trajets :</a:t>
            </a:r>
          </a:p>
          <a:p>
            <a:pPr marL="450215" indent="-450215" algn="just"/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Le routier domine largement, avec des poids lourds sur les envois suffisamment lointains et lourds, et des véhicules utilitaires légers (VUL) notamment pour la livraison urbaine ou des derniers km</a:t>
            </a:r>
          </a:p>
          <a:p>
            <a:pPr marL="450215" indent="-450215" algn="just"/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Pour les envois plus massifiés, le ferroviaire et le fluvial complètent le fret intérieur, avec environ 10 % et 2 % des trafics en France</a:t>
            </a:r>
          </a:p>
          <a:p>
            <a:pPr marL="450215" indent="-450215" algn="just"/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Sur les longs transports internationaux, le maritime domine (pétrole, vrac, conteneurs…), sauf pour des envois moins lourds mais à plus forte valeur ajoutée (ex : luxe) et/ou cherchant de plus grandes vitesses (ex : denrées périssables) réalisés en fret aérien</a:t>
            </a:r>
          </a:p>
          <a:p>
            <a:pPr marL="450215" indent="-450215" algn="just"/>
            <a:endPara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/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Le graphique de droite commence à présenter les directions favorables à prendre pour aller plus de sobriété =&gt; voir les animations et explications en diapositive suivante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39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Le graphique de droite présente les </a:t>
            </a: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évolutions pour aller plus de sobriété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peut les décomposer en 2 types, celles portant sur la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demande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transport ou sur les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modes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transport utilisés.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Côté </a:t>
            </a: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demande de transport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mesurée en </a:t>
            </a:r>
            <a:r>
              <a:rPr lang="fr-FR" sz="1200" b="0" u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tonnes.kilomètres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 s’agit 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Limiter les tonnes de marchandises transportées, via la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SOBRIETE MATERIELLE 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dans l’économie, la limitation du gaspillage ou encore les circuits courts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Limiter les distances de transport, via la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RELOCALISATION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aussi bien en produisant en France plutôt qu’en important, ou à des échelles plus locales (ex alimentation)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Côté </a:t>
            </a: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modes de transport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Quand les distances sont limitées et les poids pas trop importants, la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CYCLOLOGISTIQUE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doit être privilégiée, à partir de vélos cargo ou de véhicules intermédiaires entre vélo et VUL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Au-delà, les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POIDS LOURDS 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sont difficiles à remplacer pour certains poids, distances, besoins de flexibilité et/ou pour leur capacité à faire du transport point-à-point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Mais quand les flux sont suffisants, il faut privilégier le fret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FERRROVIAIRE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ainsi que le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FLUVIAL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Et sur la très longue distance, l’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AERIEN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doit être évité au profit du maritime qui est de l’ordre de 50 à 100 fois moins émetteur par tonne.km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Et le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MARITIME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pourra aussi baisser via les baisses de volume, des distances… et la transition énergétique, puisqu’environ 30 % des flux du maritime mondial concernent le pétrole, le gaz et le charbon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dernier levier, lié à la demande, et qui peut faciliter aussi le report modal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C’est de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MASSIFIER les flux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(et éviter de les fragmenter avec de la livraison rapide), ce qui nécessite notamment de </a:t>
            </a:r>
            <a:r>
              <a:rPr lang="fr-FR" sz="1200" b="1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RALENTIR les flux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pour que les véhicules soient bien remplis et/ou pour passer à des modes plus efficaces par tonne transportée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C’est un point d’attention majeur dans un contexte où on cherche idéalement à limiter au global les volumes et les distances… qui facilitent la massification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u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Voir </a:t>
            </a: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articles plus détaillés et complémentaires </a:t>
            </a:r>
            <a:r>
              <a:rPr lang="fr-FR" sz="1200" b="0" u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 ces 2 sujets de demande et de report modal, publiés dans </a:t>
            </a:r>
            <a:r>
              <a:rPr lang="fr-FR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Polytechnique Insights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Limiter les flux de marchandises, levier tabou de la transition ?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lnSpc>
                <a:spcPct val="115000"/>
              </a:lnSpc>
            </a:pPr>
            <a:r>
              <a:rPr lang="fr-FR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Fret : pourquoi le train n’a‑t-il pas (encore) remplacé le camion ?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59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Diapositive représentant les modes dominants actuellement et les directions à prendre, </a:t>
            </a:r>
            <a:r>
              <a:rPr lang="fr-FR" b="1" u="sng" dirty="0"/>
              <a:t>sans les animations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72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Modes dominants actuellement et situation finale, </a:t>
            </a:r>
            <a:r>
              <a:rPr lang="fr-FR" b="1" u="sng" dirty="0"/>
              <a:t>avec les flèches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826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Modes dominants actuellement et situation finale, </a:t>
            </a:r>
            <a:r>
              <a:rPr lang="fr-FR" b="1" u="sng" dirty="0"/>
              <a:t>sans les flèches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76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/>
              <a:t>31/01/2024</a:t>
            </a: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31/01/2024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31/01/2024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.png"/><Relationship Id="rId3" Type="http://schemas.openxmlformats.org/officeDocument/2006/relationships/image" Target="../media/image11.jpe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.png"/><Relationship Id="rId3" Type="http://schemas.openxmlformats.org/officeDocument/2006/relationships/image" Target="../media/image11.jpe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9496" y="3645024"/>
            <a:ext cx="9361040" cy="1296166"/>
          </a:xfrm>
        </p:spPr>
        <p:txBody>
          <a:bodyPr anchor="ctr">
            <a:noAutofit/>
          </a:bodyPr>
          <a:lstStyle/>
          <a:p>
            <a:pPr algn="ctr"/>
            <a:r>
              <a:rPr lang="fr-FR" sz="3200" dirty="0"/>
              <a:t>Quelles évolutions pour le transport </a:t>
            </a:r>
            <a:br>
              <a:rPr lang="fr-FR" sz="3200" dirty="0"/>
            </a:br>
            <a:r>
              <a:rPr lang="fr-FR" sz="3200" dirty="0"/>
              <a:t>de marchandises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9496" y="5058000"/>
            <a:ext cx="9361040" cy="684000"/>
          </a:xfrm>
        </p:spPr>
        <p:txBody>
          <a:bodyPr anchor="ctr">
            <a:noAutofit/>
          </a:bodyPr>
          <a:lstStyle/>
          <a:p>
            <a:pPr algn="ctr"/>
            <a:r>
              <a:rPr lang="fr-FR" sz="1800" dirty="0"/>
              <a:t>Animation avec détails à lire en commentaires ci-dessous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24800" y="6355080"/>
            <a:ext cx="2635696" cy="365760"/>
          </a:xfrm>
        </p:spPr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31/01/2024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19536" y="6355080"/>
            <a:ext cx="1219200" cy="365760"/>
          </a:xfrm>
        </p:spPr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1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2783632" y="6336000"/>
            <a:ext cx="6336704" cy="50165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rgbClr val="464653"/>
                </a:solidFill>
              </a:rPr>
              <a:t>Aurélien Bigo </a:t>
            </a:r>
          </a:p>
          <a:p>
            <a:pPr algn="ctr"/>
            <a:r>
              <a:rPr lang="fr-FR" dirty="0">
                <a:solidFill>
                  <a:srgbClr val="464653"/>
                </a:solidFill>
              </a:rPr>
              <a:t>Chercheur sur la transition énergétique des transports</a:t>
            </a:r>
          </a:p>
        </p:txBody>
      </p:sp>
    </p:spTree>
    <p:extLst>
      <p:ext uri="{BB962C8B-B14F-4D97-AF65-F5344CB8AC3E}">
        <p14:creationId xmlns:p14="http://schemas.microsoft.com/office/powerpoint/2010/main" val="117954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5" descr="Afficher l'image d'origine">
            <a:extLst>
              <a:ext uri="{FF2B5EF4-FFF2-40B4-BE49-F238E27FC236}">
                <a16:creationId xmlns:a16="http://schemas.microsoft.com/office/drawing/2014/main" id="{39570B40-2576-A552-3253-7F5BE54FA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3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>
            <a:extLst>
              <a:ext uri="{FF2B5EF4-FFF2-40B4-BE49-F238E27FC236}">
                <a16:creationId xmlns:a16="http://schemas.microsoft.com/office/drawing/2014/main" id="{418CE307-D7B2-E5E8-D70D-3161FBCF6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69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2" descr="Afficher l'image d'origine">
            <a:extLst>
              <a:ext uri="{FF2B5EF4-FFF2-40B4-BE49-F238E27FC236}">
                <a16:creationId xmlns:a16="http://schemas.microsoft.com/office/drawing/2014/main" id="{E0D7A9D2-D123-2C07-406D-F35D899BF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97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container ship Icon 193128">
            <a:extLst>
              <a:ext uri="{FF2B5EF4-FFF2-40B4-BE49-F238E27FC236}">
                <a16:creationId xmlns:a16="http://schemas.microsoft.com/office/drawing/2014/main" id="{06919BEC-56E2-1494-DEE3-4408C9E03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30975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05BAC300-E306-FA36-9F81-7D854304E37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500" t="36350" r="17791" b="36719"/>
          <a:stretch/>
        </p:blipFill>
        <p:spPr>
          <a:xfrm>
            <a:off x="7591804" y="5043954"/>
            <a:ext cx="925968" cy="416611"/>
          </a:xfrm>
          <a:prstGeom prst="rect">
            <a:avLst/>
          </a:prstGeom>
        </p:spPr>
      </p:pic>
      <p:pic>
        <p:nvPicPr>
          <p:cNvPr id="96" name="Picture 2">
            <a:extLst>
              <a:ext uri="{FF2B5EF4-FFF2-40B4-BE49-F238E27FC236}">
                <a16:creationId xmlns:a16="http://schemas.microsoft.com/office/drawing/2014/main" id="{40B62708-7C9C-432E-5560-D60B9B8FD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5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5" descr="Afficher l'image d'origine">
            <a:extLst>
              <a:ext uri="{FF2B5EF4-FFF2-40B4-BE49-F238E27FC236}">
                <a16:creationId xmlns:a16="http://schemas.microsoft.com/office/drawing/2014/main" id="{500AB344-B2A5-732C-F621-2EDFC5F3F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31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>
            <a:extLst>
              <a:ext uri="{FF2B5EF4-FFF2-40B4-BE49-F238E27FC236}">
                <a16:creationId xmlns:a16="http://schemas.microsoft.com/office/drawing/2014/main" id="{00AED799-4877-FF7C-9F38-8E71A6C36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691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2" descr="Afficher l'image d'origine">
            <a:extLst>
              <a:ext uri="{FF2B5EF4-FFF2-40B4-BE49-F238E27FC236}">
                <a16:creationId xmlns:a16="http://schemas.microsoft.com/office/drawing/2014/main" id="{557059AC-CBD6-28BE-89F6-30A30C034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971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container ship Icon 193128">
            <a:extLst>
              <a:ext uri="{FF2B5EF4-FFF2-40B4-BE49-F238E27FC236}">
                <a16:creationId xmlns:a16="http://schemas.microsoft.com/office/drawing/2014/main" id="{54F63018-5236-9CFC-B81F-E2DB9DA86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309755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Image 120">
            <a:extLst>
              <a:ext uri="{FF2B5EF4-FFF2-40B4-BE49-F238E27FC236}">
                <a16:creationId xmlns:a16="http://schemas.microsoft.com/office/drawing/2014/main" id="{A4DF54BD-D3F7-C40A-347E-30E7F248365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500" t="36350" r="17791" b="36719"/>
          <a:stretch/>
        </p:blipFill>
        <p:spPr>
          <a:xfrm>
            <a:off x="7591803" y="5043954"/>
            <a:ext cx="925968" cy="416611"/>
          </a:xfrm>
          <a:prstGeom prst="rect">
            <a:avLst/>
          </a:prstGeom>
        </p:spPr>
      </p:pic>
      <p:pic>
        <p:nvPicPr>
          <p:cNvPr id="122" name="Picture 2">
            <a:extLst>
              <a:ext uri="{FF2B5EF4-FFF2-40B4-BE49-F238E27FC236}">
                <a16:creationId xmlns:a16="http://schemas.microsoft.com/office/drawing/2014/main" id="{CE015C94-165D-008F-7497-191A47E7E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51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CCA60F60-78D3-6FA1-1FEC-D86C9D2656A8}"/>
              </a:ext>
            </a:extLst>
          </p:cNvPr>
          <p:cNvSpPr txBox="1"/>
          <p:nvPr/>
        </p:nvSpPr>
        <p:spPr>
          <a:xfrm rot="16200000">
            <a:off x="563289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103023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Quelles évolutions pour le transport de marchandises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31/01/2024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2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BD59EC-E90B-DF40-76D0-4D63D2A17FDE}"/>
              </a:ext>
            </a:extLst>
          </p:cNvPr>
          <p:cNvSpPr txBox="1"/>
          <p:nvPr/>
        </p:nvSpPr>
        <p:spPr>
          <a:xfrm>
            <a:off x="609600" y="1932802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10 000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760DF39-88F7-737E-F9A3-933EC23E1ACD}"/>
              </a:ext>
            </a:extLst>
          </p:cNvPr>
          <p:cNvSpPr txBox="1"/>
          <p:nvPr/>
        </p:nvSpPr>
        <p:spPr>
          <a:xfrm>
            <a:off x="609600" y="2814900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1 000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B3D0FAB-A3FF-5372-411D-4FA5A0283ED3}"/>
              </a:ext>
            </a:extLst>
          </p:cNvPr>
          <p:cNvSpPr txBox="1"/>
          <p:nvPr/>
        </p:nvSpPr>
        <p:spPr>
          <a:xfrm>
            <a:off x="609600" y="3696998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06CE4A66-7608-DB6C-D182-97A682FB50B4}"/>
              </a:ext>
            </a:extLst>
          </p:cNvPr>
          <p:cNvSpPr txBox="1"/>
          <p:nvPr/>
        </p:nvSpPr>
        <p:spPr>
          <a:xfrm>
            <a:off x="609600" y="4579096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CE6129-EA2D-6A68-9E1E-B7C68B30FC7D}"/>
              </a:ext>
            </a:extLst>
          </p:cNvPr>
          <p:cNvSpPr txBox="1"/>
          <p:nvPr/>
        </p:nvSpPr>
        <p:spPr>
          <a:xfrm>
            <a:off x="609600" y="5461194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896A86EB-D7D2-0FE6-A01B-167A49220DF2}"/>
              </a:ext>
            </a:extLst>
          </p:cNvPr>
          <p:cNvCxnSpPr>
            <a:cxnSpLocks/>
          </p:cNvCxnSpPr>
          <p:nvPr/>
        </p:nvCxnSpPr>
        <p:spPr>
          <a:xfrm flipV="1">
            <a:off x="1118444" y="1891978"/>
            <a:ext cx="0" cy="40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DA6C5B2A-9410-1BFC-3AB9-BAE5D83E0415}"/>
              </a:ext>
            </a:extLst>
          </p:cNvPr>
          <p:cNvCxnSpPr>
            <a:cxnSpLocks/>
          </p:cNvCxnSpPr>
          <p:nvPr/>
        </p:nvCxnSpPr>
        <p:spPr>
          <a:xfrm>
            <a:off x="111844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>
            <a:extLst>
              <a:ext uri="{FF2B5EF4-FFF2-40B4-BE49-F238E27FC236}">
                <a16:creationId xmlns:a16="http://schemas.microsoft.com/office/drawing/2014/main" id="{2EAB751A-4611-A9E4-36DF-6D8D15921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941E9CB3-09D7-7E0E-8D33-639AC2B3D0EC}"/>
              </a:ext>
            </a:extLst>
          </p:cNvPr>
          <p:cNvSpPr txBox="1"/>
          <p:nvPr/>
        </p:nvSpPr>
        <p:spPr>
          <a:xfrm rot="16200000">
            <a:off x="-10125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9D780F-EA44-6E2B-3ADC-7314D3BC612F}"/>
              </a:ext>
            </a:extLst>
          </p:cNvPr>
          <p:cNvSpPr txBox="1"/>
          <p:nvPr/>
        </p:nvSpPr>
        <p:spPr>
          <a:xfrm>
            <a:off x="2002355" y="5967119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30B482A-F406-17C4-D796-8823D1AECDF3}"/>
              </a:ext>
            </a:extLst>
          </p:cNvPr>
          <p:cNvCxnSpPr>
            <a:cxnSpLocks/>
          </p:cNvCxnSpPr>
          <p:nvPr/>
        </p:nvCxnSpPr>
        <p:spPr>
          <a:xfrm>
            <a:off x="1092237" y="20482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5226709-DF5D-1698-A213-14987C934EFD}"/>
              </a:ext>
            </a:extLst>
          </p:cNvPr>
          <p:cNvCxnSpPr>
            <a:cxnSpLocks/>
          </p:cNvCxnSpPr>
          <p:nvPr/>
        </p:nvCxnSpPr>
        <p:spPr>
          <a:xfrm>
            <a:off x="1092237" y="38133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FD145EA7-E326-C8E6-E8B0-A4DBB4B1982F}"/>
              </a:ext>
            </a:extLst>
          </p:cNvPr>
          <p:cNvCxnSpPr>
            <a:cxnSpLocks/>
          </p:cNvCxnSpPr>
          <p:nvPr/>
        </p:nvCxnSpPr>
        <p:spPr>
          <a:xfrm>
            <a:off x="1092237" y="29307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D57CE2CB-F874-44CA-923E-B834ABA8D5C7}"/>
              </a:ext>
            </a:extLst>
          </p:cNvPr>
          <p:cNvCxnSpPr>
            <a:cxnSpLocks/>
          </p:cNvCxnSpPr>
          <p:nvPr/>
        </p:nvCxnSpPr>
        <p:spPr>
          <a:xfrm>
            <a:off x="1092237" y="46958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CC97A497-FBB8-7A86-DF4F-EB09A3E374F0}"/>
              </a:ext>
            </a:extLst>
          </p:cNvPr>
          <p:cNvCxnSpPr>
            <a:cxnSpLocks/>
          </p:cNvCxnSpPr>
          <p:nvPr/>
        </p:nvCxnSpPr>
        <p:spPr>
          <a:xfrm>
            <a:off x="1092237" y="55784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160EBF3-2B99-A991-E3FC-F5A284BFC1F2}"/>
              </a:ext>
            </a:extLst>
          </p:cNvPr>
          <p:cNvSpPr txBox="1"/>
          <p:nvPr/>
        </p:nvSpPr>
        <p:spPr>
          <a:xfrm>
            <a:off x="911424" y="59080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71B49D33-9CA9-79EA-11D7-8A82A72E998F}"/>
              </a:ext>
            </a:extLst>
          </p:cNvPr>
          <p:cNvSpPr txBox="1"/>
          <p:nvPr/>
        </p:nvSpPr>
        <p:spPr>
          <a:xfrm>
            <a:off x="4534970" y="5908050"/>
            <a:ext cx="141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pic>
        <p:nvPicPr>
          <p:cNvPr id="115" name="Picture 12" descr="Afficher l'image d'origine">
            <a:extLst>
              <a:ext uri="{FF2B5EF4-FFF2-40B4-BE49-F238E27FC236}">
                <a16:creationId xmlns:a16="http://schemas.microsoft.com/office/drawing/2014/main" id="{A756760F-14B7-12A9-C6C4-F348615F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9EAD7EB-B261-9C8F-31AB-8F075599BB5F}"/>
              </a:ext>
            </a:extLst>
          </p:cNvPr>
          <p:cNvCxnSpPr>
            <a:cxnSpLocks/>
          </p:cNvCxnSpPr>
          <p:nvPr/>
        </p:nvCxnSpPr>
        <p:spPr>
          <a:xfrm>
            <a:off x="112744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ontainer ship Icon 193128">
            <a:extLst>
              <a:ext uri="{FF2B5EF4-FFF2-40B4-BE49-F238E27FC236}">
                <a16:creationId xmlns:a16="http://schemas.microsoft.com/office/drawing/2014/main" id="{395566DA-0AB7-E0AC-764E-59D9E7298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357561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Afficher l'image d'origine">
            <a:extLst>
              <a:ext uri="{FF2B5EF4-FFF2-40B4-BE49-F238E27FC236}">
                <a16:creationId xmlns:a16="http://schemas.microsoft.com/office/drawing/2014/main" id="{F43180D3-04ED-0468-F129-FE9D28AC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8B71B69-B931-D37A-A7E0-40FBD843015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500" t="36350" r="17791" b="36719"/>
          <a:stretch/>
        </p:blipFill>
        <p:spPr>
          <a:xfrm>
            <a:off x="1857664" y="5043954"/>
            <a:ext cx="925968" cy="416611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477FC83-4843-52A5-466A-64A8A97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CC8C30-C06A-7C92-1679-ACCDA64D4E10}"/>
              </a:ext>
            </a:extLst>
          </p:cNvPr>
          <p:cNvCxnSpPr>
            <a:cxnSpLocks/>
          </p:cNvCxnSpPr>
          <p:nvPr/>
        </p:nvCxnSpPr>
        <p:spPr>
          <a:xfrm>
            <a:off x="112680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FCB799A-9D60-7502-5045-AD3BBCB7EBA6}"/>
              </a:ext>
            </a:extLst>
          </p:cNvPr>
          <p:cNvCxnSpPr>
            <a:cxnSpLocks/>
          </p:cNvCxnSpPr>
          <p:nvPr/>
        </p:nvCxnSpPr>
        <p:spPr>
          <a:xfrm>
            <a:off x="112744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4D906D05-1893-1FA6-A27F-1A1C5B5D8BE8}"/>
              </a:ext>
            </a:extLst>
          </p:cNvPr>
          <p:cNvSpPr/>
          <p:nvPr/>
        </p:nvSpPr>
        <p:spPr>
          <a:xfrm rot="6597586">
            <a:off x="7923673" y="2959788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4A8FE9-102B-C13C-9763-016F08593952}"/>
              </a:ext>
            </a:extLst>
          </p:cNvPr>
          <p:cNvSpPr txBox="1"/>
          <p:nvPr/>
        </p:nvSpPr>
        <p:spPr>
          <a:xfrm>
            <a:off x="7762995" y="5970766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123681AA-D3BC-8A34-E2B5-2DDBE25BBF70}"/>
              </a:ext>
            </a:extLst>
          </p:cNvPr>
          <p:cNvSpPr txBox="1"/>
          <p:nvPr/>
        </p:nvSpPr>
        <p:spPr>
          <a:xfrm>
            <a:off x="6866668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B31012B-A5D7-CF1F-30A4-DC149031CB2A}"/>
              </a:ext>
            </a:extLst>
          </p:cNvPr>
          <p:cNvSpPr txBox="1"/>
          <p:nvPr/>
        </p:nvSpPr>
        <p:spPr>
          <a:xfrm>
            <a:off x="10504120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E3A85A00-B230-0AE8-4C89-A1AD4B861E9B}"/>
              </a:ext>
            </a:extLst>
          </p:cNvPr>
          <p:cNvCxnSpPr>
            <a:cxnSpLocks/>
          </p:cNvCxnSpPr>
          <p:nvPr/>
        </p:nvCxnSpPr>
        <p:spPr>
          <a:xfrm>
            <a:off x="685258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1234976-DA61-32F5-E238-B5EFB268771E}"/>
              </a:ext>
            </a:extLst>
          </p:cNvPr>
          <p:cNvGrpSpPr/>
          <p:nvPr/>
        </p:nvGrpSpPr>
        <p:grpSpPr>
          <a:xfrm>
            <a:off x="6343740" y="1891978"/>
            <a:ext cx="536637" cy="4032000"/>
            <a:chOff x="6343740" y="1861200"/>
            <a:chExt cx="536637" cy="4032000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63E21DC-B7EE-A64C-D821-D8EFAD063C6C}"/>
                </a:ext>
              </a:extLst>
            </p:cNvPr>
            <p:cNvSpPr txBox="1"/>
            <p:nvPr/>
          </p:nvSpPr>
          <p:spPr>
            <a:xfrm>
              <a:off x="6343740" y="1902024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10 000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D6417E7-CF86-BF6C-AFDF-47EFAC3FD2D9}"/>
                </a:ext>
              </a:extLst>
            </p:cNvPr>
            <p:cNvSpPr txBox="1"/>
            <p:nvPr/>
          </p:nvSpPr>
          <p:spPr>
            <a:xfrm>
              <a:off x="6343740" y="2784122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1 000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CED9506-3AD2-1AEE-C459-567771ABB453}"/>
                </a:ext>
              </a:extLst>
            </p:cNvPr>
            <p:cNvSpPr txBox="1"/>
            <p:nvPr/>
          </p:nvSpPr>
          <p:spPr>
            <a:xfrm>
              <a:off x="6343740" y="3666220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CA886B2-AF23-ECC1-0E16-14C804834795}"/>
                </a:ext>
              </a:extLst>
            </p:cNvPr>
            <p:cNvSpPr txBox="1"/>
            <p:nvPr/>
          </p:nvSpPr>
          <p:spPr>
            <a:xfrm>
              <a:off x="6343740" y="4548318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164006CB-8ED6-D288-45DB-7092B41150B4}"/>
                </a:ext>
              </a:extLst>
            </p:cNvPr>
            <p:cNvSpPr txBox="1"/>
            <p:nvPr/>
          </p:nvSpPr>
          <p:spPr>
            <a:xfrm>
              <a:off x="6343740" y="5430416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F42EAB4-4A86-7F86-7727-89D83757E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584" y="1861200"/>
              <a:ext cx="0" cy="403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DFF05F6-C99C-6B22-89B4-C81289934A05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0174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3F8A6DB-6268-613D-67B5-68273E73866A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37825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748949E-CFCF-F261-6244-7BC530978D92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8999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B9FE4D0-DBE4-F535-7FF2-9956DE198718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46650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6EC7740F-1914-763F-64F8-1F300D017FF9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55476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AFEC899D-6D0F-4D05-2ECD-05E17F815647}"/>
              </a:ext>
            </a:extLst>
          </p:cNvPr>
          <p:cNvCxnSpPr>
            <a:cxnSpLocks/>
          </p:cNvCxnSpPr>
          <p:nvPr/>
        </p:nvCxnSpPr>
        <p:spPr>
          <a:xfrm>
            <a:off x="686158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D90E7653-DB2A-632E-5D45-EFCDA5792CDC}"/>
              </a:ext>
            </a:extLst>
          </p:cNvPr>
          <p:cNvCxnSpPr>
            <a:cxnSpLocks/>
          </p:cNvCxnSpPr>
          <p:nvPr/>
        </p:nvCxnSpPr>
        <p:spPr>
          <a:xfrm>
            <a:off x="686094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049E1F19-B8E9-1F54-5635-32D917DE6CB4}"/>
              </a:ext>
            </a:extLst>
          </p:cNvPr>
          <p:cNvCxnSpPr>
            <a:cxnSpLocks/>
          </p:cNvCxnSpPr>
          <p:nvPr/>
        </p:nvCxnSpPr>
        <p:spPr>
          <a:xfrm>
            <a:off x="686158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èche : droite 113">
            <a:extLst>
              <a:ext uri="{FF2B5EF4-FFF2-40B4-BE49-F238E27FC236}">
                <a16:creationId xmlns:a16="http://schemas.microsoft.com/office/drawing/2014/main" id="{3C748528-BB65-EC16-BCF8-41049D9A8558}"/>
              </a:ext>
            </a:extLst>
          </p:cNvPr>
          <p:cNvSpPr/>
          <p:nvPr/>
        </p:nvSpPr>
        <p:spPr>
          <a:xfrm rot="6597586">
            <a:off x="10470241" y="3843072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Flèche : droite 115">
            <a:extLst>
              <a:ext uri="{FF2B5EF4-FFF2-40B4-BE49-F238E27FC236}">
                <a16:creationId xmlns:a16="http://schemas.microsoft.com/office/drawing/2014/main" id="{E8D20BD1-1B82-7EB2-B6C9-29D17CD3649E}"/>
              </a:ext>
            </a:extLst>
          </p:cNvPr>
          <p:cNvSpPr/>
          <p:nvPr/>
        </p:nvSpPr>
        <p:spPr>
          <a:xfrm rot="16668885">
            <a:off x="9074506" y="2694575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A1A0FB4F-8960-0420-276F-FD5B644DF1AF}"/>
              </a:ext>
            </a:extLst>
          </p:cNvPr>
          <p:cNvSpPr/>
          <p:nvPr/>
        </p:nvSpPr>
        <p:spPr>
          <a:xfrm rot="5400000">
            <a:off x="10849115" y="3800658"/>
            <a:ext cx="1138984" cy="19548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DE33C3E-CD16-CD34-D27E-ACD8DF158BEB}"/>
              </a:ext>
            </a:extLst>
          </p:cNvPr>
          <p:cNvSpPr/>
          <p:nvPr/>
        </p:nvSpPr>
        <p:spPr>
          <a:xfrm rot="10800000">
            <a:off x="8716672" y="1820129"/>
            <a:ext cx="1138984" cy="199488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59F236-20E1-486C-02A2-AE016354F052}"/>
              </a:ext>
            </a:extLst>
          </p:cNvPr>
          <p:cNvSpPr txBox="1"/>
          <p:nvPr/>
        </p:nvSpPr>
        <p:spPr>
          <a:xfrm rot="5400000">
            <a:off x="10874743" y="373779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Relocalisation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A9BCF6F-DFFA-72F9-8C34-947D006C6BDE}"/>
              </a:ext>
            </a:extLst>
          </p:cNvPr>
          <p:cNvSpPr txBox="1"/>
          <p:nvPr/>
        </p:nvSpPr>
        <p:spPr>
          <a:xfrm>
            <a:off x="8369654" y="1567825"/>
            <a:ext cx="183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Sobriété matérielle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8E0A2E98-C7E5-BAB8-5DD6-B0DC45914C19}"/>
              </a:ext>
            </a:extLst>
          </p:cNvPr>
          <p:cNvSpPr/>
          <p:nvPr/>
        </p:nvSpPr>
        <p:spPr>
          <a:xfrm>
            <a:off x="8716672" y="5680841"/>
            <a:ext cx="1138984" cy="199488"/>
          </a:xfrm>
          <a:prstGeom prst="rightArrow">
            <a:avLst/>
          </a:prstGeom>
          <a:gradFill>
            <a:gsLst>
              <a:gs pos="0">
                <a:srgbClr val="99CCFF"/>
              </a:gs>
              <a:gs pos="100000">
                <a:srgbClr val="31859C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50A3BD7-BC71-B670-A954-17A313D70FED}"/>
              </a:ext>
            </a:extLst>
          </p:cNvPr>
          <p:cNvSpPr txBox="1"/>
          <p:nvPr/>
        </p:nvSpPr>
        <p:spPr>
          <a:xfrm>
            <a:off x="8616280" y="5430778"/>
            <a:ext cx="131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Ralentir les flux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561BF96-0DBF-87E9-4702-91E2ED75BB55}"/>
              </a:ext>
            </a:extLst>
          </p:cNvPr>
          <p:cNvSpPr txBox="1"/>
          <p:nvPr/>
        </p:nvSpPr>
        <p:spPr>
          <a:xfrm>
            <a:off x="1876333" y="1196752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Modes dominants actuellement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BB29A8C-22DF-F5BA-3791-9D299C697A83}"/>
              </a:ext>
            </a:extLst>
          </p:cNvPr>
          <p:cNvSpPr txBox="1"/>
          <p:nvPr/>
        </p:nvSpPr>
        <p:spPr>
          <a:xfrm>
            <a:off x="7714109" y="1196752"/>
            <a:ext cx="3214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Evolutions vers plus de sobriété</a:t>
            </a:r>
          </a:p>
        </p:txBody>
      </p:sp>
    </p:spTree>
    <p:extLst>
      <p:ext uri="{BB962C8B-B14F-4D97-AF65-F5344CB8AC3E}">
        <p14:creationId xmlns:p14="http://schemas.microsoft.com/office/powerpoint/2010/main" val="192612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5" grpId="1" animBg="1"/>
      <p:bldP spid="8" grpId="0"/>
      <p:bldP spid="65" grpId="0"/>
      <p:bldP spid="66" grpId="0"/>
      <p:bldP spid="114" grpId="1" animBg="1"/>
      <p:bldP spid="116" grpId="1" animBg="1"/>
      <p:bldP spid="2" grpId="0" animBg="1"/>
      <p:bldP spid="11" grpId="0" animBg="1"/>
      <p:bldP spid="12" grpId="0"/>
      <p:bldP spid="13" grpId="0"/>
      <p:bldP spid="18" grpId="0" animBg="1"/>
      <p:bldP spid="1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Afficher l'image d'origine">
            <a:extLst>
              <a:ext uri="{FF2B5EF4-FFF2-40B4-BE49-F238E27FC236}">
                <a16:creationId xmlns:a16="http://schemas.microsoft.com/office/drawing/2014/main" id="{500AB344-B2A5-732C-F621-2EDFC5F3F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31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>
            <a:extLst>
              <a:ext uri="{FF2B5EF4-FFF2-40B4-BE49-F238E27FC236}">
                <a16:creationId xmlns:a16="http://schemas.microsoft.com/office/drawing/2014/main" id="{00AED799-4877-FF7C-9F38-8E71A6C36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691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2" descr="Afficher l'image d'origine">
            <a:extLst>
              <a:ext uri="{FF2B5EF4-FFF2-40B4-BE49-F238E27FC236}">
                <a16:creationId xmlns:a16="http://schemas.microsoft.com/office/drawing/2014/main" id="{557059AC-CBD6-28BE-89F6-30A30C034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971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container ship Icon 193128">
            <a:extLst>
              <a:ext uri="{FF2B5EF4-FFF2-40B4-BE49-F238E27FC236}">
                <a16:creationId xmlns:a16="http://schemas.microsoft.com/office/drawing/2014/main" id="{54F63018-5236-9CFC-B81F-E2DB9DA86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309755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Image 120">
            <a:extLst>
              <a:ext uri="{FF2B5EF4-FFF2-40B4-BE49-F238E27FC236}">
                <a16:creationId xmlns:a16="http://schemas.microsoft.com/office/drawing/2014/main" id="{A4DF54BD-D3F7-C40A-347E-30E7F248365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500" t="36350" r="17791" b="36719"/>
          <a:stretch/>
        </p:blipFill>
        <p:spPr>
          <a:xfrm>
            <a:off x="7591803" y="5043954"/>
            <a:ext cx="925968" cy="416611"/>
          </a:xfrm>
          <a:prstGeom prst="rect">
            <a:avLst/>
          </a:prstGeom>
        </p:spPr>
      </p:pic>
      <p:pic>
        <p:nvPicPr>
          <p:cNvPr id="122" name="Picture 2">
            <a:extLst>
              <a:ext uri="{FF2B5EF4-FFF2-40B4-BE49-F238E27FC236}">
                <a16:creationId xmlns:a16="http://schemas.microsoft.com/office/drawing/2014/main" id="{CE015C94-165D-008F-7497-191A47E7E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51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CCA60F60-78D3-6FA1-1FEC-D86C9D2656A8}"/>
              </a:ext>
            </a:extLst>
          </p:cNvPr>
          <p:cNvSpPr txBox="1"/>
          <p:nvPr/>
        </p:nvSpPr>
        <p:spPr>
          <a:xfrm rot="16200000">
            <a:off x="563289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103023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Quelles évolutions pour le transport de marchandises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31/01/2024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3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BD59EC-E90B-DF40-76D0-4D63D2A17FDE}"/>
              </a:ext>
            </a:extLst>
          </p:cNvPr>
          <p:cNvSpPr txBox="1"/>
          <p:nvPr/>
        </p:nvSpPr>
        <p:spPr>
          <a:xfrm>
            <a:off x="609600" y="1932802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10 000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760DF39-88F7-737E-F9A3-933EC23E1ACD}"/>
              </a:ext>
            </a:extLst>
          </p:cNvPr>
          <p:cNvSpPr txBox="1"/>
          <p:nvPr/>
        </p:nvSpPr>
        <p:spPr>
          <a:xfrm>
            <a:off x="609600" y="2814900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1 000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B3D0FAB-A3FF-5372-411D-4FA5A0283ED3}"/>
              </a:ext>
            </a:extLst>
          </p:cNvPr>
          <p:cNvSpPr txBox="1"/>
          <p:nvPr/>
        </p:nvSpPr>
        <p:spPr>
          <a:xfrm>
            <a:off x="609600" y="3696998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06CE4A66-7608-DB6C-D182-97A682FB50B4}"/>
              </a:ext>
            </a:extLst>
          </p:cNvPr>
          <p:cNvSpPr txBox="1"/>
          <p:nvPr/>
        </p:nvSpPr>
        <p:spPr>
          <a:xfrm>
            <a:off x="609600" y="4579096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CE6129-EA2D-6A68-9E1E-B7C68B30FC7D}"/>
              </a:ext>
            </a:extLst>
          </p:cNvPr>
          <p:cNvSpPr txBox="1"/>
          <p:nvPr/>
        </p:nvSpPr>
        <p:spPr>
          <a:xfrm>
            <a:off x="609600" y="5461194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896A86EB-D7D2-0FE6-A01B-167A49220DF2}"/>
              </a:ext>
            </a:extLst>
          </p:cNvPr>
          <p:cNvCxnSpPr>
            <a:cxnSpLocks/>
          </p:cNvCxnSpPr>
          <p:nvPr/>
        </p:nvCxnSpPr>
        <p:spPr>
          <a:xfrm flipV="1">
            <a:off x="1118444" y="1891978"/>
            <a:ext cx="0" cy="40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DA6C5B2A-9410-1BFC-3AB9-BAE5D83E0415}"/>
              </a:ext>
            </a:extLst>
          </p:cNvPr>
          <p:cNvCxnSpPr>
            <a:cxnSpLocks/>
          </p:cNvCxnSpPr>
          <p:nvPr/>
        </p:nvCxnSpPr>
        <p:spPr>
          <a:xfrm>
            <a:off x="111844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>
            <a:extLst>
              <a:ext uri="{FF2B5EF4-FFF2-40B4-BE49-F238E27FC236}">
                <a16:creationId xmlns:a16="http://schemas.microsoft.com/office/drawing/2014/main" id="{2EAB751A-4611-A9E4-36DF-6D8D15921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941E9CB3-09D7-7E0E-8D33-639AC2B3D0EC}"/>
              </a:ext>
            </a:extLst>
          </p:cNvPr>
          <p:cNvSpPr txBox="1"/>
          <p:nvPr/>
        </p:nvSpPr>
        <p:spPr>
          <a:xfrm rot="16200000">
            <a:off x="-10125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9D780F-EA44-6E2B-3ADC-7314D3BC612F}"/>
              </a:ext>
            </a:extLst>
          </p:cNvPr>
          <p:cNvSpPr txBox="1"/>
          <p:nvPr/>
        </p:nvSpPr>
        <p:spPr>
          <a:xfrm>
            <a:off x="2002355" y="5967119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30B482A-F406-17C4-D796-8823D1AECDF3}"/>
              </a:ext>
            </a:extLst>
          </p:cNvPr>
          <p:cNvCxnSpPr>
            <a:cxnSpLocks/>
          </p:cNvCxnSpPr>
          <p:nvPr/>
        </p:nvCxnSpPr>
        <p:spPr>
          <a:xfrm>
            <a:off x="1092237" y="20482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5226709-DF5D-1698-A213-14987C934EFD}"/>
              </a:ext>
            </a:extLst>
          </p:cNvPr>
          <p:cNvCxnSpPr>
            <a:cxnSpLocks/>
          </p:cNvCxnSpPr>
          <p:nvPr/>
        </p:nvCxnSpPr>
        <p:spPr>
          <a:xfrm>
            <a:off x="1092237" y="38133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FD145EA7-E326-C8E6-E8B0-A4DBB4B1982F}"/>
              </a:ext>
            </a:extLst>
          </p:cNvPr>
          <p:cNvCxnSpPr>
            <a:cxnSpLocks/>
          </p:cNvCxnSpPr>
          <p:nvPr/>
        </p:nvCxnSpPr>
        <p:spPr>
          <a:xfrm>
            <a:off x="1092237" y="29307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D57CE2CB-F874-44CA-923E-B834ABA8D5C7}"/>
              </a:ext>
            </a:extLst>
          </p:cNvPr>
          <p:cNvCxnSpPr>
            <a:cxnSpLocks/>
          </p:cNvCxnSpPr>
          <p:nvPr/>
        </p:nvCxnSpPr>
        <p:spPr>
          <a:xfrm>
            <a:off x="1092237" y="46958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CC97A497-FBB8-7A86-DF4F-EB09A3E374F0}"/>
              </a:ext>
            </a:extLst>
          </p:cNvPr>
          <p:cNvCxnSpPr>
            <a:cxnSpLocks/>
          </p:cNvCxnSpPr>
          <p:nvPr/>
        </p:nvCxnSpPr>
        <p:spPr>
          <a:xfrm>
            <a:off x="1092237" y="55784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160EBF3-2B99-A991-E3FC-F5A284BFC1F2}"/>
              </a:ext>
            </a:extLst>
          </p:cNvPr>
          <p:cNvSpPr txBox="1"/>
          <p:nvPr/>
        </p:nvSpPr>
        <p:spPr>
          <a:xfrm>
            <a:off x="911424" y="59080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71B49D33-9CA9-79EA-11D7-8A82A72E998F}"/>
              </a:ext>
            </a:extLst>
          </p:cNvPr>
          <p:cNvSpPr txBox="1"/>
          <p:nvPr/>
        </p:nvSpPr>
        <p:spPr>
          <a:xfrm>
            <a:off x="4534970" y="5908050"/>
            <a:ext cx="141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pic>
        <p:nvPicPr>
          <p:cNvPr id="115" name="Picture 12" descr="Afficher l'image d'origine">
            <a:extLst>
              <a:ext uri="{FF2B5EF4-FFF2-40B4-BE49-F238E27FC236}">
                <a16:creationId xmlns:a16="http://schemas.microsoft.com/office/drawing/2014/main" id="{A756760F-14B7-12A9-C6C4-F348615F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9EAD7EB-B261-9C8F-31AB-8F075599BB5F}"/>
              </a:ext>
            </a:extLst>
          </p:cNvPr>
          <p:cNvCxnSpPr>
            <a:cxnSpLocks/>
          </p:cNvCxnSpPr>
          <p:nvPr/>
        </p:nvCxnSpPr>
        <p:spPr>
          <a:xfrm>
            <a:off x="112744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ontainer ship Icon 193128">
            <a:extLst>
              <a:ext uri="{FF2B5EF4-FFF2-40B4-BE49-F238E27FC236}">
                <a16:creationId xmlns:a16="http://schemas.microsoft.com/office/drawing/2014/main" id="{395566DA-0AB7-E0AC-764E-59D9E7298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357561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Afficher l'image d'origine">
            <a:extLst>
              <a:ext uri="{FF2B5EF4-FFF2-40B4-BE49-F238E27FC236}">
                <a16:creationId xmlns:a16="http://schemas.microsoft.com/office/drawing/2014/main" id="{F43180D3-04ED-0468-F129-FE9D28AC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8B71B69-B931-D37A-A7E0-40FBD843015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500" t="36350" r="17791" b="36719"/>
          <a:stretch/>
        </p:blipFill>
        <p:spPr>
          <a:xfrm>
            <a:off x="1857664" y="5043954"/>
            <a:ext cx="925968" cy="416611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477FC83-4843-52A5-466A-64A8A97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CC8C30-C06A-7C92-1679-ACCDA64D4E10}"/>
              </a:ext>
            </a:extLst>
          </p:cNvPr>
          <p:cNvCxnSpPr>
            <a:cxnSpLocks/>
          </p:cNvCxnSpPr>
          <p:nvPr/>
        </p:nvCxnSpPr>
        <p:spPr>
          <a:xfrm>
            <a:off x="112680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FCB799A-9D60-7502-5045-AD3BBCB7EBA6}"/>
              </a:ext>
            </a:extLst>
          </p:cNvPr>
          <p:cNvCxnSpPr>
            <a:cxnSpLocks/>
          </p:cNvCxnSpPr>
          <p:nvPr/>
        </p:nvCxnSpPr>
        <p:spPr>
          <a:xfrm>
            <a:off x="112744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1234976-DA61-32F5-E238-B5EFB268771E}"/>
              </a:ext>
            </a:extLst>
          </p:cNvPr>
          <p:cNvGrpSpPr/>
          <p:nvPr/>
        </p:nvGrpSpPr>
        <p:grpSpPr>
          <a:xfrm>
            <a:off x="6343740" y="1891978"/>
            <a:ext cx="536637" cy="4032000"/>
            <a:chOff x="6343740" y="1861200"/>
            <a:chExt cx="536637" cy="4032000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63E21DC-B7EE-A64C-D821-D8EFAD063C6C}"/>
                </a:ext>
              </a:extLst>
            </p:cNvPr>
            <p:cNvSpPr txBox="1"/>
            <p:nvPr/>
          </p:nvSpPr>
          <p:spPr>
            <a:xfrm>
              <a:off x="6343740" y="1902024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10 000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D6417E7-CF86-BF6C-AFDF-47EFAC3FD2D9}"/>
                </a:ext>
              </a:extLst>
            </p:cNvPr>
            <p:cNvSpPr txBox="1"/>
            <p:nvPr/>
          </p:nvSpPr>
          <p:spPr>
            <a:xfrm>
              <a:off x="6343740" y="2784122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1 000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CED9506-3AD2-1AEE-C459-567771ABB453}"/>
                </a:ext>
              </a:extLst>
            </p:cNvPr>
            <p:cNvSpPr txBox="1"/>
            <p:nvPr/>
          </p:nvSpPr>
          <p:spPr>
            <a:xfrm>
              <a:off x="6343740" y="3666220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CA886B2-AF23-ECC1-0E16-14C804834795}"/>
                </a:ext>
              </a:extLst>
            </p:cNvPr>
            <p:cNvSpPr txBox="1"/>
            <p:nvPr/>
          </p:nvSpPr>
          <p:spPr>
            <a:xfrm>
              <a:off x="6343740" y="4548318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164006CB-8ED6-D288-45DB-7092B41150B4}"/>
                </a:ext>
              </a:extLst>
            </p:cNvPr>
            <p:cNvSpPr txBox="1"/>
            <p:nvPr/>
          </p:nvSpPr>
          <p:spPr>
            <a:xfrm>
              <a:off x="6343740" y="5430416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F42EAB4-4A86-7F86-7727-89D83757E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584" y="1861200"/>
              <a:ext cx="0" cy="403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DFF05F6-C99C-6B22-89B4-C81289934A05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0174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3F8A6DB-6268-613D-67B5-68273E73866A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37825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748949E-CFCF-F261-6244-7BC530978D92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8999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B9FE4D0-DBE4-F535-7FF2-9956DE198718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46650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6EC7740F-1914-763F-64F8-1F300D017FF9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55476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AFEC899D-6D0F-4D05-2ECD-05E17F815647}"/>
              </a:ext>
            </a:extLst>
          </p:cNvPr>
          <p:cNvCxnSpPr>
            <a:cxnSpLocks/>
          </p:cNvCxnSpPr>
          <p:nvPr/>
        </p:nvCxnSpPr>
        <p:spPr>
          <a:xfrm>
            <a:off x="686158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D90E7653-DB2A-632E-5D45-EFCDA5792CDC}"/>
              </a:ext>
            </a:extLst>
          </p:cNvPr>
          <p:cNvCxnSpPr>
            <a:cxnSpLocks/>
          </p:cNvCxnSpPr>
          <p:nvPr/>
        </p:nvCxnSpPr>
        <p:spPr>
          <a:xfrm>
            <a:off x="686094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049E1F19-B8E9-1F54-5635-32D917DE6CB4}"/>
              </a:ext>
            </a:extLst>
          </p:cNvPr>
          <p:cNvCxnSpPr>
            <a:cxnSpLocks/>
          </p:cNvCxnSpPr>
          <p:nvPr/>
        </p:nvCxnSpPr>
        <p:spPr>
          <a:xfrm>
            <a:off x="686158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37A899DA-FCD4-9AA0-A709-5BF9214AB41D}"/>
              </a:ext>
            </a:extLst>
          </p:cNvPr>
          <p:cNvCxnSpPr>
            <a:cxnSpLocks/>
          </p:cNvCxnSpPr>
          <p:nvPr/>
        </p:nvCxnSpPr>
        <p:spPr>
          <a:xfrm>
            <a:off x="6858337" y="4768668"/>
            <a:ext cx="4278223" cy="10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snowboard Icon 4577445">
            <a:extLst>
              <a:ext uri="{FF2B5EF4-FFF2-40B4-BE49-F238E27FC236}">
                <a16:creationId xmlns:a16="http://schemas.microsoft.com/office/drawing/2014/main" id="{DA6C7D3F-3837-AB37-CAB6-CD9F8EFF2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20551" r="2322" b="22374"/>
          <a:stretch/>
        </p:blipFill>
        <p:spPr bwMode="auto">
          <a:xfrm>
            <a:off x="7032104" y="4971946"/>
            <a:ext cx="481423" cy="2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F241F92-1F4C-9E49-2099-58B7067F900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34612" r="4426" b="22804"/>
          <a:stretch/>
        </p:blipFill>
        <p:spPr>
          <a:xfrm>
            <a:off x="7511081" y="5358175"/>
            <a:ext cx="1033191" cy="477867"/>
          </a:xfrm>
          <a:prstGeom prst="rect">
            <a:avLst/>
          </a:prstGeom>
        </p:spPr>
      </p:pic>
      <p:pic>
        <p:nvPicPr>
          <p:cNvPr id="46" name="Picture 12" descr="Afficher l'image d'origine">
            <a:extLst>
              <a:ext uri="{FF2B5EF4-FFF2-40B4-BE49-F238E27FC236}">
                <a16:creationId xmlns:a16="http://schemas.microsoft.com/office/drawing/2014/main" id="{1B8F8256-E7C1-EDB4-0766-E0DE88137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943178"/>
            <a:ext cx="835521" cy="8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>
            <a:extLst>
              <a:ext uri="{FF2B5EF4-FFF2-40B4-BE49-F238E27FC236}">
                <a16:creationId xmlns:a16="http://schemas.microsoft.com/office/drawing/2014/main" id="{310AE769-6E2B-6E7E-0607-F798518D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2914378"/>
            <a:ext cx="720604" cy="1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E288BBC-BB4F-FA9C-3CED-9972D6A96993}"/>
              </a:ext>
            </a:extLst>
          </p:cNvPr>
          <p:cNvSpPr txBox="1"/>
          <p:nvPr/>
        </p:nvSpPr>
        <p:spPr>
          <a:xfrm>
            <a:off x="7762995" y="5970766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71094FC-11D5-E5E0-37E2-11ABB060019E}"/>
              </a:ext>
            </a:extLst>
          </p:cNvPr>
          <p:cNvSpPr txBox="1"/>
          <p:nvPr/>
        </p:nvSpPr>
        <p:spPr>
          <a:xfrm>
            <a:off x="6866668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BA71159-F833-D30F-212C-5A85FC7AE841}"/>
              </a:ext>
            </a:extLst>
          </p:cNvPr>
          <p:cNvSpPr txBox="1"/>
          <p:nvPr/>
        </p:nvSpPr>
        <p:spPr>
          <a:xfrm>
            <a:off x="10504120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3101754E-751C-7052-03E0-5EE6E9EA7CE2}"/>
              </a:ext>
            </a:extLst>
          </p:cNvPr>
          <p:cNvCxnSpPr>
            <a:cxnSpLocks/>
          </p:cNvCxnSpPr>
          <p:nvPr/>
        </p:nvCxnSpPr>
        <p:spPr>
          <a:xfrm>
            <a:off x="685258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09E409D7-0085-0E6F-E787-384E6AB9CD18}"/>
              </a:ext>
            </a:extLst>
          </p:cNvPr>
          <p:cNvSpPr/>
          <p:nvPr/>
        </p:nvSpPr>
        <p:spPr>
          <a:xfrm rot="5400000">
            <a:off x="10849115" y="3800658"/>
            <a:ext cx="1138984" cy="19548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490F1742-3960-D3DD-6F63-465905F5F339}"/>
              </a:ext>
            </a:extLst>
          </p:cNvPr>
          <p:cNvSpPr/>
          <p:nvPr/>
        </p:nvSpPr>
        <p:spPr>
          <a:xfrm rot="10800000">
            <a:off x="8716672" y="1820129"/>
            <a:ext cx="1138984" cy="199488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5B3442D-DEFF-81B2-E827-EA062D16E239}"/>
              </a:ext>
            </a:extLst>
          </p:cNvPr>
          <p:cNvSpPr txBox="1"/>
          <p:nvPr/>
        </p:nvSpPr>
        <p:spPr>
          <a:xfrm rot="5400000">
            <a:off x="10874743" y="373779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Relocalisation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B5E42A-D68E-E8F4-059D-C09EB4DBA23F}"/>
              </a:ext>
            </a:extLst>
          </p:cNvPr>
          <p:cNvSpPr txBox="1"/>
          <p:nvPr/>
        </p:nvSpPr>
        <p:spPr>
          <a:xfrm>
            <a:off x="8369654" y="1567825"/>
            <a:ext cx="183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Sobriété matérielle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19A74591-025C-1986-8A97-3D3BCD910160}"/>
              </a:ext>
            </a:extLst>
          </p:cNvPr>
          <p:cNvSpPr/>
          <p:nvPr/>
        </p:nvSpPr>
        <p:spPr>
          <a:xfrm>
            <a:off x="8716672" y="5680841"/>
            <a:ext cx="1138984" cy="199488"/>
          </a:xfrm>
          <a:prstGeom prst="rightArrow">
            <a:avLst/>
          </a:prstGeom>
          <a:gradFill>
            <a:gsLst>
              <a:gs pos="0">
                <a:srgbClr val="99CCFF"/>
              </a:gs>
              <a:gs pos="100000">
                <a:srgbClr val="31859C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54C2CFA-2109-9202-AD1D-8C9CBBAEB61B}"/>
              </a:ext>
            </a:extLst>
          </p:cNvPr>
          <p:cNvSpPr txBox="1"/>
          <p:nvPr/>
        </p:nvSpPr>
        <p:spPr>
          <a:xfrm>
            <a:off x="8616280" y="5430778"/>
            <a:ext cx="131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Ralentir les flux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16436E8-F2F4-C94A-46B2-B46CBB9BA607}"/>
              </a:ext>
            </a:extLst>
          </p:cNvPr>
          <p:cNvSpPr txBox="1"/>
          <p:nvPr/>
        </p:nvSpPr>
        <p:spPr>
          <a:xfrm>
            <a:off x="1876333" y="1196752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Modes dominants actuellement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BE94FA1-7E22-3296-498B-0D79F5177BBC}"/>
              </a:ext>
            </a:extLst>
          </p:cNvPr>
          <p:cNvSpPr txBox="1"/>
          <p:nvPr/>
        </p:nvSpPr>
        <p:spPr>
          <a:xfrm>
            <a:off x="7714109" y="1196752"/>
            <a:ext cx="3214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Evolutions vers plus de sobriété</a:t>
            </a:r>
          </a:p>
        </p:txBody>
      </p:sp>
    </p:spTree>
    <p:extLst>
      <p:ext uri="{BB962C8B-B14F-4D97-AF65-F5344CB8AC3E}">
        <p14:creationId xmlns:p14="http://schemas.microsoft.com/office/powerpoint/2010/main" val="18132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2 0.01042 L -0.01524 -0.070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" y="-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03 -0.01065 L -0.01797 -0.01343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" y="-13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18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208 L -0.01419 0.01991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" y="88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00169 0.059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96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0378 -0.0178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500" fill="hold"/>
                                        <p:tgtEl>
                                          <p:spTgt spid="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81481E-6 L -0.0707 -0.01505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76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509 L -0.04662 0.00023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1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75">
            <a:extLst>
              <a:ext uri="{FF2B5EF4-FFF2-40B4-BE49-F238E27FC236}">
                <a16:creationId xmlns:a16="http://schemas.microsoft.com/office/drawing/2014/main" id="{CCA60F60-78D3-6FA1-1FEC-D86C9D2656A8}"/>
              </a:ext>
            </a:extLst>
          </p:cNvPr>
          <p:cNvSpPr txBox="1"/>
          <p:nvPr/>
        </p:nvSpPr>
        <p:spPr>
          <a:xfrm rot="16200000">
            <a:off x="563289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103023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Quelles évolutions pour le transport de marchandises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31/01/2024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4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BD59EC-E90B-DF40-76D0-4D63D2A17FDE}"/>
              </a:ext>
            </a:extLst>
          </p:cNvPr>
          <p:cNvSpPr txBox="1"/>
          <p:nvPr/>
        </p:nvSpPr>
        <p:spPr>
          <a:xfrm>
            <a:off x="609600" y="1932802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10 000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760DF39-88F7-737E-F9A3-933EC23E1ACD}"/>
              </a:ext>
            </a:extLst>
          </p:cNvPr>
          <p:cNvSpPr txBox="1"/>
          <p:nvPr/>
        </p:nvSpPr>
        <p:spPr>
          <a:xfrm>
            <a:off x="609600" y="2814900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1 000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B3D0FAB-A3FF-5372-411D-4FA5A0283ED3}"/>
              </a:ext>
            </a:extLst>
          </p:cNvPr>
          <p:cNvSpPr txBox="1"/>
          <p:nvPr/>
        </p:nvSpPr>
        <p:spPr>
          <a:xfrm>
            <a:off x="609600" y="3696998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06CE4A66-7608-DB6C-D182-97A682FB50B4}"/>
              </a:ext>
            </a:extLst>
          </p:cNvPr>
          <p:cNvSpPr txBox="1"/>
          <p:nvPr/>
        </p:nvSpPr>
        <p:spPr>
          <a:xfrm>
            <a:off x="609600" y="4579096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CE6129-EA2D-6A68-9E1E-B7C68B30FC7D}"/>
              </a:ext>
            </a:extLst>
          </p:cNvPr>
          <p:cNvSpPr txBox="1"/>
          <p:nvPr/>
        </p:nvSpPr>
        <p:spPr>
          <a:xfrm>
            <a:off x="609600" y="5461194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896A86EB-D7D2-0FE6-A01B-167A49220DF2}"/>
              </a:ext>
            </a:extLst>
          </p:cNvPr>
          <p:cNvCxnSpPr>
            <a:cxnSpLocks/>
          </p:cNvCxnSpPr>
          <p:nvPr/>
        </p:nvCxnSpPr>
        <p:spPr>
          <a:xfrm flipV="1">
            <a:off x="1118444" y="1891978"/>
            <a:ext cx="0" cy="40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DA6C5B2A-9410-1BFC-3AB9-BAE5D83E0415}"/>
              </a:ext>
            </a:extLst>
          </p:cNvPr>
          <p:cNvCxnSpPr>
            <a:cxnSpLocks/>
          </p:cNvCxnSpPr>
          <p:nvPr/>
        </p:nvCxnSpPr>
        <p:spPr>
          <a:xfrm>
            <a:off x="111844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>
            <a:extLst>
              <a:ext uri="{FF2B5EF4-FFF2-40B4-BE49-F238E27FC236}">
                <a16:creationId xmlns:a16="http://schemas.microsoft.com/office/drawing/2014/main" id="{2EAB751A-4611-A9E4-36DF-6D8D15921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941E9CB3-09D7-7E0E-8D33-639AC2B3D0EC}"/>
              </a:ext>
            </a:extLst>
          </p:cNvPr>
          <p:cNvSpPr txBox="1"/>
          <p:nvPr/>
        </p:nvSpPr>
        <p:spPr>
          <a:xfrm rot="16200000">
            <a:off x="-10125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9D780F-EA44-6E2B-3ADC-7314D3BC612F}"/>
              </a:ext>
            </a:extLst>
          </p:cNvPr>
          <p:cNvSpPr txBox="1"/>
          <p:nvPr/>
        </p:nvSpPr>
        <p:spPr>
          <a:xfrm>
            <a:off x="2002355" y="5967119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30B482A-F406-17C4-D796-8823D1AECDF3}"/>
              </a:ext>
            </a:extLst>
          </p:cNvPr>
          <p:cNvCxnSpPr>
            <a:cxnSpLocks/>
          </p:cNvCxnSpPr>
          <p:nvPr/>
        </p:nvCxnSpPr>
        <p:spPr>
          <a:xfrm>
            <a:off x="1092237" y="20482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5226709-DF5D-1698-A213-14987C934EFD}"/>
              </a:ext>
            </a:extLst>
          </p:cNvPr>
          <p:cNvCxnSpPr>
            <a:cxnSpLocks/>
          </p:cNvCxnSpPr>
          <p:nvPr/>
        </p:nvCxnSpPr>
        <p:spPr>
          <a:xfrm>
            <a:off x="1092237" y="38133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FD145EA7-E326-C8E6-E8B0-A4DBB4B1982F}"/>
              </a:ext>
            </a:extLst>
          </p:cNvPr>
          <p:cNvCxnSpPr>
            <a:cxnSpLocks/>
          </p:cNvCxnSpPr>
          <p:nvPr/>
        </p:nvCxnSpPr>
        <p:spPr>
          <a:xfrm>
            <a:off x="1092237" y="29307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D57CE2CB-F874-44CA-923E-B834ABA8D5C7}"/>
              </a:ext>
            </a:extLst>
          </p:cNvPr>
          <p:cNvCxnSpPr>
            <a:cxnSpLocks/>
          </p:cNvCxnSpPr>
          <p:nvPr/>
        </p:nvCxnSpPr>
        <p:spPr>
          <a:xfrm>
            <a:off x="1092237" y="46958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CC97A497-FBB8-7A86-DF4F-EB09A3E374F0}"/>
              </a:ext>
            </a:extLst>
          </p:cNvPr>
          <p:cNvCxnSpPr>
            <a:cxnSpLocks/>
          </p:cNvCxnSpPr>
          <p:nvPr/>
        </p:nvCxnSpPr>
        <p:spPr>
          <a:xfrm>
            <a:off x="1092237" y="55784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160EBF3-2B99-A991-E3FC-F5A284BFC1F2}"/>
              </a:ext>
            </a:extLst>
          </p:cNvPr>
          <p:cNvSpPr txBox="1"/>
          <p:nvPr/>
        </p:nvSpPr>
        <p:spPr>
          <a:xfrm>
            <a:off x="911424" y="59080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71B49D33-9CA9-79EA-11D7-8A82A72E998F}"/>
              </a:ext>
            </a:extLst>
          </p:cNvPr>
          <p:cNvSpPr txBox="1"/>
          <p:nvPr/>
        </p:nvSpPr>
        <p:spPr>
          <a:xfrm>
            <a:off x="4534970" y="5908050"/>
            <a:ext cx="141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pic>
        <p:nvPicPr>
          <p:cNvPr id="115" name="Picture 12" descr="Afficher l'image d'origine">
            <a:extLst>
              <a:ext uri="{FF2B5EF4-FFF2-40B4-BE49-F238E27FC236}">
                <a16:creationId xmlns:a16="http://schemas.microsoft.com/office/drawing/2014/main" id="{A756760F-14B7-12A9-C6C4-F348615F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9EAD7EB-B261-9C8F-31AB-8F075599BB5F}"/>
              </a:ext>
            </a:extLst>
          </p:cNvPr>
          <p:cNvCxnSpPr>
            <a:cxnSpLocks/>
          </p:cNvCxnSpPr>
          <p:nvPr/>
        </p:nvCxnSpPr>
        <p:spPr>
          <a:xfrm>
            <a:off x="112744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ontainer ship Icon 193128">
            <a:extLst>
              <a:ext uri="{FF2B5EF4-FFF2-40B4-BE49-F238E27FC236}">
                <a16:creationId xmlns:a16="http://schemas.microsoft.com/office/drawing/2014/main" id="{395566DA-0AB7-E0AC-764E-59D9E7298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357561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Afficher l'image d'origine">
            <a:extLst>
              <a:ext uri="{FF2B5EF4-FFF2-40B4-BE49-F238E27FC236}">
                <a16:creationId xmlns:a16="http://schemas.microsoft.com/office/drawing/2014/main" id="{F43180D3-04ED-0468-F129-FE9D28AC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8B71B69-B931-D37A-A7E0-40FBD843015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500" t="36350" r="17791" b="36719"/>
          <a:stretch/>
        </p:blipFill>
        <p:spPr>
          <a:xfrm>
            <a:off x="1857664" y="5043954"/>
            <a:ext cx="925968" cy="416611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477FC83-4843-52A5-466A-64A8A97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CC8C30-C06A-7C92-1679-ACCDA64D4E10}"/>
              </a:ext>
            </a:extLst>
          </p:cNvPr>
          <p:cNvCxnSpPr>
            <a:cxnSpLocks/>
          </p:cNvCxnSpPr>
          <p:nvPr/>
        </p:nvCxnSpPr>
        <p:spPr>
          <a:xfrm>
            <a:off x="112680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FCB799A-9D60-7502-5045-AD3BBCB7EBA6}"/>
              </a:ext>
            </a:extLst>
          </p:cNvPr>
          <p:cNvCxnSpPr>
            <a:cxnSpLocks/>
          </p:cNvCxnSpPr>
          <p:nvPr/>
        </p:nvCxnSpPr>
        <p:spPr>
          <a:xfrm>
            <a:off x="112744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1234976-DA61-32F5-E238-B5EFB268771E}"/>
              </a:ext>
            </a:extLst>
          </p:cNvPr>
          <p:cNvGrpSpPr/>
          <p:nvPr/>
        </p:nvGrpSpPr>
        <p:grpSpPr>
          <a:xfrm>
            <a:off x="6343740" y="1891978"/>
            <a:ext cx="536637" cy="4032000"/>
            <a:chOff x="6343740" y="1861200"/>
            <a:chExt cx="536637" cy="4032000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63E21DC-B7EE-A64C-D821-D8EFAD063C6C}"/>
                </a:ext>
              </a:extLst>
            </p:cNvPr>
            <p:cNvSpPr txBox="1"/>
            <p:nvPr/>
          </p:nvSpPr>
          <p:spPr>
            <a:xfrm>
              <a:off x="6343740" y="1902024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10 000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D6417E7-CF86-BF6C-AFDF-47EFAC3FD2D9}"/>
                </a:ext>
              </a:extLst>
            </p:cNvPr>
            <p:cNvSpPr txBox="1"/>
            <p:nvPr/>
          </p:nvSpPr>
          <p:spPr>
            <a:xfrm>
              <a:off x="6343740" y="2784122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1 000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CED9506-3AD2-1AEE-C459-567771ABB453}"/>
                </a:ext>
              </a:extLst>
            </p:cNvPr>
            <p:cNvSpPr txBox="1"/>
            <p:nvPr/>
          </p:nvSpPr>
          <p:spPr>
            <a:xfrm>
              <a:off x="6343740" y="3666220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CA886B2-AF23-ECC1-0E16-14C804834795}"/>
                </a:ext>
              </a:extLst>
            </p:cNvPr>
            <p:cNvSpPr txBox="1"/>
            <p:nvPr/>
          </p:nvSpPr>
          <p:spPr>
            <a:xfrm>
              <a:off x="6343740" y="4548318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164006CB-8ED6-D288-45DB-7092B41150B4}"/>
                </a:ext>
              </a:extLst>
            </p:cNvPr>
            <p:cNvSpPr txBox="1"/>
            <p:nvPr/>
          </p:nvSpPr>
          <p:spPr>
            <a:xfrm>
              <a:off x="6343740" y="5430416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F42EAB4-4A86-7F86-7727-89D83757E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584" y="1861200"/>
              <a:ext cx="0" cy="403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DFF05F6-C99C-6B22-89B4-C81289934A05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0174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3F8A6DB-6268-613D-67B5-68273E73866A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37825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748949E-CFCF-F261-6244-7BC530978D92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8999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B9FE4D0-DBE4-F535-7FF2-9956DE198718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46650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6EC7740F-1914-763F-64F8-1F300D017FF9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55476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DB8B6DB8-CB35-DBEF-1DF6-DD3EEBBB569C}"/>
              </a:ext>
            </a:extLst>
          </p:cNvPr>
          <p:cNvSpPr txBox="1"/>
          <p:nvPr/>
        </p:nvSpPr>
        <p:spPr>
          <a:xfrm>
            <a:off x="7835003" y="5970766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F5C87F-C372-529A-C7E4-51AE23ED42BD}"/>
              </a:ext>
            </a:extLst>
          </p:cNvPr>
          <p:cNvSpPr txBox="1"/>
          <p:nvPr/>
        </p:nvSpPr>
        <p:spPr>
          <a:xfrm>
            <a:off x="6866668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18BB851-5C40-F785-BA9D-4F152927208C}"/>
              </a:ext>
            </a:extLst>
          </p:cNvPr>
          <p:cNvSpPr txBox="1"/>
          <p:nvPr/>
        </p:nvSpPr>
        <p:spPr>
          <a:xfrm>
            <a:off x="10586483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81975DB-66E7-D66B-4A60-11E7DFEA181D}"/>
              </a:ext>
            </a:extLst>
          </p:cNvPr>
          <p:cNvCxnSpPr>
            <a:cxnSpLocks/>
          </p:cNvCxnSpPr>
          <p:nvPr/>
        </p:nvCxnSpPr>
        <p:spPr>
          <a:xfrm>
            <a:off x="685258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D059C08C-57AA-AB9C-22E8-46D4D7140EDB}"/>
              </a:ext>
            </a:extLst>
          </p:cNvPr>
          <p:cNvSpPr txBox="1"/>
          <p:nvPr/>
        </p:nvSpPr>
        <p:spPr>
          <a:xfrm>
            <a:off x="1876333" y="1196752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Modes dominants actuellement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EEAD027-76DB-075A-1017-E4019C681AF6}"/>
              </a:ext>
            </a:extLst>
          </p:cNvPr>
          <p:cNvSpPr txBox="1"/>
          <p:nvPr/>
        </p:nvSpPr>
        <p:spPr>
          <a:xfrm>
            <a:off x="7714109" y="1196752"/>
            <a:ext cx="3214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Evolutions vers plus de sobriété</a:t>
            </a:r>
          </a:p>
        </p:txBody>
      </p:sp>
      <p:pic>
        <p:nvPicPr>
          <p:cNvPr id="4" name="Picture 5" descr="Afficher l'image d'origine">
            <a:extLst>
              <a:ext uri="{FF2B5EF4-FFF2-40B4-BE49-F238E27FC236}">
                <a16:creationId xmlns:a16="http://schemas.microsoft.com/office/drawing/2014/main" id="{3913C16D-363A-AABC-ACB6-C72DF1F64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31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DF216ED-A831-0DDA-903E-D1573082E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691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Afficher l'image d'origine">
            <a:extLst>
              <a:ext uri="{FF2B5EF4-FFF2-40B4-BE49-F238E27FC236}">
                <a16:creationId xmlns:a16="http://schemas.microsoft.com/office/drawing/2014/main" id="{E803D475-7CCA-8C14-BC66-A6F8E6164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971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ontainer ship Icon 193128">
            <a:extLst>
              <a:ext uri="{FF2B5EF4-FFF2-40B4-BE49-F238E27FC236}">
                <a16:creationId xmlns:a16="http://schemas.microsoft.com/office/drawing/2014/main" id="{F82ADB8C-3A66-6EC2-5CC5-59A8EEB9A8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309755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44DA768-4CE6-1E3A-3D95-F843B99B631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500" t="36350" r="17791" b="36719"/>
          <a:stretch/>
        </p:blipFill>
        <p:spPr>
          <a:xfrm>
            <a:off x="7591803" y="5043954"/>
            <a:ext cx="925968" cy="416611"/>
          </a:xfrm>
          <a:prstGeom prst="rect">
            <a:avLst/>
          </a:prstGeom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3A32177A-F42B-0343-6D3D-CBC08B60B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51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71EA2D8-649D-1A54-A894-268EEF51CC7B}"/>
              </a:ext>
            </a:extLst>
          </p:cNvPr>
          <p:cNvCxnSpPr>
            <a:cxnSpLocks/>
          </p:cNvCxnSpPr>
          <p:nvPr/>
        </p:nvCxnSpPr>
        <p:spPr>
          <a:xfrm>
            <a:off x="686158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528EC66-4D5D-C389-7D04-39A00121A2EE}"/>
              </a:ext>
            </a:extLst>
          </p:cNvPr>
          <p:cNvCxnSpPr>
            <a:cxnSpLocks/>
          </p:cNvCxnSpPr>
          <p:nvPr/>
        </p:nvCxnSpPr>
        <p:spPr>
          <a:xfrm>
            <a:off x="686094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D04DCCAC-637E-6480-F71A-F2B1F78DC0E1}"/>
              </a:ext>
            </a:extLst>
          </p:cNvPr>
          <p:cNvCxnSpPr>
            <a:cxnSpLocks/>
          </p:cNvCxnSpPr>
          <p:nvPr/>
        </p:nvCxnSpPr>
        <p:spPr>
          <a:xfrm>
            <a:off x="686158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FEB1582D-0039-DE61-1F28-2832F2AF2FE6}"/>
              </a:ext>
            </a:extLst>
          </p:cNvPr>
          <p:cNvSpPr/>
          <p:nvPr/>
        </p:nvSpPr>
        <p:spPr>
          <a:xfrm rot="6597586">
            <a:off x="10470241" y="3843072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77394123-EA38-4B3A-5652-F79213231AFB}"/>
              </a:ext>
            </a:extLst>
          </p:cNvPr>
          <p:cNvSpPr/>
          <p:nvPr/>
        </p:nvSpPr>
        <p:spPr>
          <a:xfrm rot="16668885">
            <a:off x="9074506" y="2694575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7302FC6E-4CBF-9A47-A398-0FA100E4CEA2}"/>
              </a:ext>
            </a:extLst>
          </p:cNvPr>
          <p:cNvSpPr/>
          <p:nvPr/>
        </p:nvSpPr>
        <p:spPr>
          <a:xfrm rot="5400000">
            <a:off x="10849115" y="3800658"/>
            <a:ext cx="1138984" cy="19548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F67E2B0D-33E6-A8D9-067D-DFD2A6A55915}"/>
              </a:ext>
            </a:extLst>
          </p:cNvPr>
          <p:cNvSpPr/>
          <p:nvPr/>
        </p:nvSpPr>
        <p:spPr>
          <a:xfrm rot="10800000">
            <a:off x="8716672" y="1820129"/>
            <a:ext cx="1138984" cy="199488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F11B0C4-FFCA-64CC-4B1A-28714B86F734}"/>
              </a:ext>
            </a:extLst>
          </p:cNvPr>
          <p:cNvSpPr txBox="1"/>
          <p:nvPr/>
        </p:nvSpPr>
        <p:spPr>
          <a:xfrm rot="5400000">
            <a:off x="10874743" y="373779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Relocalisation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951F693-B5A1-3301-3CCB-F0D0918C17D4}"/>
              </a:ext>
            </a:extLst>
          </p:cNvPr>
          <p:cNvSpPr txBox="1"/>
          <p:nvPr/>
        </p:nvSpPr>
        <p:spPr>
          <a:xfrm>
            <a:off x="8369654" y="1567825"/>
            <a:ext cx="183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Sobriété matérielle</a:t>
            </a:r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2F35D997-004C-702A-3AE3-A2F19C37E5AC}"/>
              </a:ext>
            </a:extLst>
          </p:cNvPr>
          <p:cNvSpPr/>
          <p:nvPr/>
        </p:nvSpPr>
        <p:spPr>
          <a:xfrm>
            <a:off x="8716672" y="5680841"/>
            <a:ext cx="1138984" cy="199488"/>
          </a:xfrm>
          <a:prstGeom prst="rightArrow">
            <a:avLst/>
          </a:prstGeom>
          <a:gradFill>
            <a:gsLst>
              <a:gs pos="0">
                <a:srgbClr val="99CCFF"/>
              </a:gs>
              <a:gs pos="100000">
                <a:srgbClr val="31859C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3A2384A-0030-9342-ADEE-2F36C938803F}"/>
              </a:ext>
            </a:extLst>
          </p:cNvPr>
          <p:cNvSpPr txBox="1"/>
          <p:nvPr/>
        </p:nvSpPr>
        <p:spPr>
          <a:xfrm>
            <a:off x="8616280" y="5430778"/>
            <a:ext cx="131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Ralentir les flux</a:t>
            </a:r>
          </a:p>
        </p:txBody>
      </p:sp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3A634FB7-5592-6430-22F9-A117350EB3F7}"/>
              </a:ext>
            </a:extLst>
          </p:cNvPr>
          <p:cNvSpPr/>
          <p:nvPr/>
        </p:nvSpPr>
        <p:spPr>
          <a:xfrm rot="6597586">
            <a:off x="7923673" y="2959788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86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/>
      <p:bldP spid="37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Afficher l'image d'origine">
            <a:extLst>
              <a:ext uri="{FF2B5EF4-FFF2-40B4-BE49-F238E27FC236}">
                <a16:creationId xmlns:a16="http://schemas.microsoft.com/office/drawing/2014/main" id="{500AB344-B2A5-732C-F621-2EDFC5F3F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3929162"/>
            <a:ext cx="1225337" cy="61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>
            <a:extLst>
              <a:ext uri="{FF2B5EF4-FFF2-40B4-BE49-F238E27FC236}">
                <a16:creationId xmlns:a16="http://schemas.microsoft.com/office/drawing/2014/main" id="{00AED799-4877-FF7C-9F38-8E71A6C36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616" y="2235642"/>
            <a:ext cx="110980" cy="9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2" descr="container ship Icon 193128">
            <a:extLst>
              <a:ext uri="{FF2B5EF4-FFF2-40B4-BE49-F238E27FC236}">
                <a16:creationId xmlns:a16="http://schemas.microsoft.com/office/drawing/2014/main" id="{54F63018-5236-9CFC-B81F-E2DB9DA86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540000" y="2155261"/>
            <a:ext cx="889373" cy="44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Image 120">
            <a:extLst>
              <a:ext uri="{FF2B5EF4-FFF2-40B4-BE49-F238E27FC236}">
                <a16:creationId xmlns:a16="http://schemas.microsoft.com/office/drawing/2014/main" id="{A4DF54BD-D3F7-C40A-347E-30E7F24836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500" t="36350" r="17791" b="36719"/>
          <a:stretch/>
        </p:blipFill>
        <p:spPr>
          <a:xfrm>
            <a:off x="7545363" y="4629876"/>
            <a:ext cx="647238" cy="273600"/>
          </a:xfrm>
          <a:prstGeom prst="rect">
            <a:avLst/>
          </a:prstGeom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CCA60F60-78D3-6FA1-1FEC-D86C9D2656A8}"/>
              </a:ext>
            </a:extLst>
          </p:cNvPr>
          <p:cNvSpPr txBox="1"/>
          <p:nvPr/>
        </p:nvSpPr>
        <p:spPr>
          <a:xfrm rot="16200000">
            <a:off x="563289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103023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Quelles évolutions pour le transport de marchandises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31/01/2024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5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BD59EC-E90B-DF40-76D0-4D63D2A17FDE}"/>
              </a:ext>
            </a:extLst>
          </p:cNvPr>
          <p:cNvSpPr txBox="1"/>
          <p:nvPr/>
        </p:nvSpPr>
        <p:spPr>
          <a:xfrm>
            <a:off x="609600" y="1932802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10 000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760DF39-88F7-737E-F9A3-933EC23E1ACD}"/>
              </a:ext>
            </a:extLst>
          </p:cNvPr>
          <p:cNvSpPr txBox="1"/>
          <p:nvPr/>
        </p:nvSpPr>
        <p:spPr>
          <a:xfrm>
            <a:off x="609600" y="2814900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1 000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B3D0FAB-A3FF-5372-411D-4FA5A0283ED3}"/>
              </a:ext>
            </a:extLst>
          </p:cNvPr>
          <p:cNvSpPr txBox="1"/>
          <p:nvPr/>
        </p:nvSpPr>
        <p:spPr>
          <a:xfrm>
            <a:off x="609600" y="3696998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06CE4A66-7608-DB6C-D182-97A682FB50B4}"/>
              </a:ext>
            </a:extLst>
          </p:cNvPr>
          <p:cNvSpPr txBox="1"/>
          <p:nvPr/>
        </p:nvSpPr>
        <p:spPr>
          <a:xfrm>
            <a:off x="609600" y="4579096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CE6129-EA2D-6A68-9E1E-B7C68B30FC7D}"/>
              </a:ext>
            </a:extLst>
          </p:cNvPr>
          <p:cNvSpPr txBox="1"/>
          <p:nvPr/>
        </p:nvSpPr>
        <p:spPr>
          <a:xfrm>
            <a:off x="609600" y="5461194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896A86EB-D7D2-0FE6-A01B-167A49220DF2}"/>
              </a:ext>
            </a:extLst>
          </p:cNvPr>
          <p:cNvCxnSpPr>
            <a:cxnSpLocks/>
          </p:cNvCxnSpPr>
          <p:nvPr/>
        </p:nvCxnSpPr>
        <p:spPr>
          <a:xfrm flipV="1">
            <a:off x="1118444" y="1891978"/>
            <a:ext cx="0" cy="40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DA6C5B2A-9410-1BFC-3AB9-BAE5D83E0415}"/>
              </a:ext>
            </a:extLst>
          </p:cNvPr>
          <p:cNvCxnSpPr>
            <a:cxnSpLocks/>
          </p:cNvCxnSpPr>
          <p:nvPr/>
        </p:nvCxnSpPr>
        <p:spPr>
          <a:xfrm>
            <a:off x="111844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>
            <a:extLst>
              <a:ext uri="{FF2B5EF4-FFF2-40B4-BE49-F238E27FC236}">
                <a16:creationId xmlns:a16="http://schemas.microsoft.com/office/drawing/2014/main" id="{2EAB751A-4611-A9E4-36DF-6D8D15921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941E9CB3-09D7-7E0E-8D33-639AC2B3D0EC}"/>
              </a:ext>
            </a:extLst>
          </p:cNvPr>
          <p:cNvSpPr txBox="1"/>
          <p:nvPr/>
        </p:nvSpPr>
        <p:spPr>
          <a:xfrm rot="16200000">
            <a:off x="-10125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9D780F-EA44-6E2B-3ADC-7314D3BC612F}"/>
              </a:ext>
            </a:extLst>
          </p:cNvPr>
          <p:cNvSpPr txBox="1"/>
          <p:nvPr/>
        </p:nvSpPr>
        <p:spPr>
          <a:xfrm>
            <a:off x="2002355" y="5967119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30B482A-F406-17C4-D796-8823D1AECDF3}"/>
              </a:ext>
            </a:extLst>
          </p:cNvPr>
          <p:cNvCxnSpPr>
            <a:cxnSpLocks/>
          </p:cNvCxnSpPr>
          <p:nvPr/>
        </p:nvCxnSpPr>
        <p:spPr>
          <a:xfrm>
            <a:off x="1092237" y="20482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5226709-DF5D-1698-A213-14987C934EFD}"/>
              </a:ext>
            </a:extLst>
          </p:cNvPr>
          <p:cNvCxnSpPr>
            <a:cxnSpLocks/>
          </p:cNvCxnSpPr>
          <p:nvPr/>
        </p:nvCxnSpPr>
        <p:spPr>
          <a:xfrm>
            <a:off x="1092237" y="38133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FD145EA7-E326-C8E6-E8B0-A4DBB4B1982F}"/>
              </a:ext>
            </a:extLst>
          </p:cNvPr>
          <p:cNvCxnSpPr>
            <a:cxnSpLocks/>
          </p:cNvCxnSpPr>
          <p:nvPr/>
        </p:nvCxnSpPr>
        <p:spPr>
          <a:xfrm>
            <a:off x="1092237" y="29307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D57CE2CB-F874-44CA-923E-B834ABA8D5C7}"/>
              </a:ext>
            </a:extLst>
          </p:cNvPr>
          <p:cNvCxnSpPr>
            <a:cxnSpLocks/>
          </p:cNvCxnSpPr>
          <p:nvPr/>
        </p:nvCxnSpPr>
        <p:spPr>
          <a:xfrm>
            <a:off x="1092237" y="46958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CC97A497-FBB8-7A86-DF4F-EB09A3E374F0}"/>
              </a:ext>
            </a:extLst>
          </p:cNvPr>
          <p:cNvCxnSpPr>
            <a:cxnSpLocks/>
          </p:cNvCxnSpPr>
          <p:nvPr/>
        </p:nvCxnSpPr>
        <p:spPr>
          <a:xfrm>
            <a:off x="1092237" y="55784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160EBF3-2B99-A991-E3FC-F5A284BFC1F2}"/>
              </a:ext>
            </a:extLst>
          </p:cNvPr>
          <p:cNvSpPr txBox="1"/>
          <p:nvPr/>
        </p:nvSpPr>
        <p:spPr>
          <a:xfrm>
            <a:off x="911424" y="59080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71B49D33-9CA9-79EA-11D7-8A82A72E998F}"/>
              </a:ext>
            </a:extLst>
          </p:cNvPr>
          <p:cNvSpPr txBox="1"/>
          <p:nvPr/>
        </p:nvSpPr>
        <p:spPr>
          <a:xfrm>
            <a:off x="4534970" y="5908050"/>
            <a:ext cx="141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pic>
        <p:nvPicPr>
          <p:cNvPr id="115" name="Picture 12" descr="Afficher l'image d'origine">
            <a:extLst>
              <a:ext uri="{FF2B5EF4-FFF2-40B4-BE49-F238E27FC236}">
                <a16:creationId xmlns:a16="http://schemas.microsoft.com/office/drawing/2014/main" id="{A756760F-14B7-12A9-C6C4-F348615F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9EAD7EB-B261-9C8F-31AB-8F075599BB5F}"/>
              </a:ext>
            </a:extLst>
          </p:cNvPr>
          <p:cNvCxnSpPr>
            <a:cxnSpLocks/>
          </p:cNvCxnSpPr>
          <p:nvPr/>
        </p:nvCxnSpPr>
        <p:spPr>
          <a:xfrm>
            <a:off x="112744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ontainer ship Icon 193128">
            <a:extLst>
              <a:ext uri="{FF2B5EF4-FFF2-40B4-BE49-F238E27FC236}">
                <a16:creationId xmlns:a16="http://schemas.microsoft.com/office/drawing/2014/main" id="{395566DA-0AB7-E0AC-764E-59D9E7298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357561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Afficher l'image d'origine">
            <a:extLst>
              <a:ext uri="{FF2B5EF4-FFF2-40B4-BE49-F238E27FC236}">
                <a16:creationId xmlns:a16="http://schemas.microsoft.com/office/drawing/2014/main" id="{F43180D3-04ED-0468-F129-FE9D28AC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8B71B69-B931-D37A-A7E0-40FBD843015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500" t="36350" r="17791" b="36719"/>
          <a:stretch/>
        </p:blipFill>
        <p:spPr>
          <a:xfrm>
            <a:off x="1857664" y="5043954"/>
            <a:ext cx="925968" cy="416611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477FC83-4843-52A5-466A-64A8A97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71D97C30-B260-C7B1-8705-615A20460E96}"/>
              </a:ext>
            </a:extLst>
          </p:cNvPr>
          <p:cNvSpPr/>
          <p:nvPr/>
        </p:nvSpPr>
        <p:spPr>
          <a:xfrm rot="5400000">
            <a:off x="10849115" y="3800658"/>
            <a:ext cx="1138984" cy="19548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 : droite 46">
            <a:extLst>
              <a:ext uri="{FF2B5EF4-FFF2-40B4-BE49-F238E27FC236}">
                <a16:creationId xmlns:a16="http://schemas.microsoft.com/office/drawing/2014/main" id="{6DB768C3-7564-2B9D-9B8E-B380BD7BB1FC}"/>
              </a:ext>
            </a:extLst>
          </p:cNvPr>
          <p:cNvSpPr/>
          <p:nvPr/>
        </p:nvSpPr>
        <p:spPr>
          <a:xfrm rot="10800000">
            <a:off x="8716672" y="1820129"/>
            <a:ext cx="1138984" cy="199488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9707A7A-5105-7BAD-8106-876CF1BF6FD0}"/>
              </a:ext>
            </a:extLst>
          </p:cNvPr>
          <p:cNvSpPr txBox="1"/>
          <p:nvPr/>
        </p:nvSpPr>
        <p:spPr>
          <a:xfrm rot="5400000">
            <a:off x="10874743" y="373779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Relocalisation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22A6373-7B5A-DF99-D66E-DE8E86C044A4}"/>
              </a:ext>
            </a:extLst>
          </p:cNvPr>
          <p:cNvSpPr txBox="1"/>
          <p:nvPr/>
        </p:nvSpPr>
        <p:spPr>
          <a:xfrm>
            <a:off x="8369654" y="1567825"/>
            <a:ext cx="183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Sobriété matérielle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9C5DD88-F268-17CA-74DF-84A839F838FE}"/>
              </a:ext>
            </a:extLst>
          </p:cNvPr>
          <p:cNvSpPr/>
          <p:nvPr/>
        </p:nvSpPr>
        <p:spPr>
          <a:xfrm>
            <a:off x="8716672" y="5680841"/>
            <a:ext cx="1138984" cy="199488"/>
          </a:xfrm>
          <a:prstGeom prst="rightArrow">
            <a:avLst/>
          </a:prstGeom>
          <a:gradFill>
            <a:gsLst>
              <a:gs pos="0">
                <a:srgbClr val="99CCFF"/>
              </a:gs>
              <a:gs pos="100000">
                <a:srgbClr val="31859C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896560-8519-DE2B-C58F-9EE2DE135635}"/>
              </a:ext>
            </a:extLst>
          </p:cNvPr>
          <p:cNvSpPr txBox="1"/>
          <p:nvPr/>
        </p:nvSpPr>
        <p:spPr>
          <a:xfrm>
            <a:off x="8616280" y="5430778"/>
            <a:ext cx="131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Ralentir les flux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CC8C30-C06A-7C92-1679-ACCDA64D4E10}"/>
              </a:ext>
            </a:extLst>
          </p:cNvPr>
          <p:cNvCxnSpPr>
            <a:cxnSpLocks/>
          </p:cNvCxnSpPr>
          <p:nvPr/>
        </p:nvCxnSpPr>
        <p:spPr>
          <a:xfrm>
            <a:off x="112680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FCB799A-9D60-7502-5045-AD3BBCB7EBA6}"/>
              </a:ext>
            </a:extLst>
          </p:cNvPr>
          <p:cNvCxnSpPr>
            <a:cxnSpLocks/>
          </p:cNvCxnSpPr>
          <p:nvPr/>
        </p:nvCxnSpPr>
        <p:spPr>
          <a:xfrm>
            <a:off x="112744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1234976-DA61-32F5-E238-B5EFB268771E}"/>
              </a:ext>
            </a:extLst>
          </p:cNvPr>
          <p:cNvGrpSpPr/>
          <p:nvPr/>
        </p:nvGrpSpPr>
        <p:grpSpPr>
          <a:xfrm>
            <a:off x="6343740" y="1891978"/>
            <a:ext cx="536637" cy="4032000"/>
            <a:chOff x="6343740" y="1861200"/>
            <a:chExt cx="536637" cy="4032000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63E21DC-B7EE-A64C-D821-D8EFAD063C6C}"/>
                </a:ext>
              </a:extLst>
            </p:cNvPr>
            <p:cNvSpPr txBox="1"/>
            <p:nvPr/>
          </p:nvSpPr>
          <p:spPr>
            <a:xfrm>
              <a:off x="6343740" y="1902024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10 000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D6417E7-CF86-BF6C-AFDF-47EFAC3FD2D9}"/>
                </a:ext>
              </a:extLst>
            </p:cNvPr>
            <p:cNvSpPr txBox="1"/>
            <p:nvPr/>
          </p:nvSpPr>
          <p:spPr>
            <a:xfrm>
              <a:off x="6343740" y="2784122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1 000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CED9506-3AD2-1AEE-C459-567771ABB453}"/>
                </a:ext>
              </a:extLst>
            </p:cNvPr>
            <p:cNvSpPr txBox="1"/>
            <p:nvPr/>
          </p:nvSpPr>
          <p:spPr>
            <a:xfrm>
              <a:off x="6343740" y="3666220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CA886B2-AF23-ECC1-0E16-14C804834795}"/>
                </a:ext>
              </a:extLst>
            </p:cNvPr>
            <p:cNvSpPr txBox="1"/>
            <p:nvPr/>
          </p:nvSpPr>
          <p:spPr>
            <a:xfrm>
              <a:off x="6343740" y="4548318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164006CB-8ED6-D288-45DB-7092B41150B4}"/>
                </a:ext>
              </a:extLst>
            </p:cNvPr>
            <p:cNvSpPr txBox="1"/>
            <p:nvPr/>
          </p:nvSpPr>
          <p:spPr>
            <a:xfrm>
              <a:off x="6343740" y="5430416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F42EAB4-4A86-7F86-7727-89D83757E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584" y="1861200"/>
              <a:ext cx="0" cy="403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DFF05F6-C99C-6B22-89B4-C81289934A05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0174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3F8A6DB-6268-613D-67B5-68273E73866A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37825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748949E-CFCF-F261-6244-7BC530978D92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8999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B9FE4D0-DBE4-F535-7FF2-9956DE198718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46650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6EC7740F-1914-763F-64F8-1F300D017FF9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55476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AFEC899D-6D0F-4D05-2ECD-05E17F815647}"/>
              </a:ext>
            </a:extLst>
          </p:cNvPr>
          <p:cNvCxnSpPr>
            <a:cxnSpLocks/>
          </p:cNvCxnSpPr>
          <p:nvPr/>
        </p:nvCxnSpPr>
        <p:spPr>
          <a:xfrm>
            <a:off x="6861588" y="2379658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D90E7653-DB2A-632E-5D45-EFCDA5792CDC}"/>
              </a:ext>
            </a:extLst>
          </p:cNvPr>
          <p:cNvCxnSpPr>
            <a:cxnSpLocks/>
          </p:cNvCxnSpPr>
          <p:nvPr/>
        </p:nvCxnSpPr>
        <p:spPr>
          <a:xfrm rot="180000">
            <a:off x="6860940" y="2908643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049E1F19-B8E9-1F54-5635-32D917DE6CB4}"/>
              </a:ext>
            </a:extLst>
          </p:cNvPr>
          <p:cNvCxnSpPr>
            <a:cxnSpLocks/>
          </p:cNvCxnSpPr>
          <p:nvPr/>
        </p:nvCxnSpPr>
        <p:spPr>
          <a:xfrm>
            <a:off x="686158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37A899DA-FCD4-9AA0-A709-5BF9214AB41D}"/>
              </a:ext>
            </a:extLst>
          </p:cNvPr>
          <p:cNvCxnSpPr>
            <a:cxnSpLocks/>
          </p:cNvCxnSpPr>
          <p:nvPr/>
        </p:nvCxnSpPr>
        <p:spPr>
          <a:xfrm>
            <a:off x="6858337" y="4768668"/>
            <a:ext cx="4278223" cy="10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snowboard Icon 4577445">
            <a:extLst>
              <a:ext uri="{FF2B5EF4-FFF2-40B4-BE49-F238E27FC236}">
                <a16:creationId xmlns:a16="http://schemas.microsoft.com/office/drawing/2014/main" id="{DA6C7D3F-3837-AB37-CAB6-CD9F8EFF2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20551" r="2322" b="22374"/>
          <a:stretch/>
        </p:blipFill>
        <p:spPr bwMode="auto">
          <a:xfrm>
            <a:off x="7032104" y="4971946"/>
            <a:ext cx="481423" cy="2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F241F92-1F4C-9E49-2099-58B7067F900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34612" r="4426" b="22804"/>
          <a:stretch/>
        </p:blipFill>
        <p:spPr>
          <a:xfrm>
            <a:off x="7511081" y="5358175"/>
            <a:ext cx="1033191" cy="477867"/>
          </a:xfrm>
          <a:prstGeom prst="rect">
            <a:avLst/>
          </a:prstGeom>
        </p:spPr>
      </p:pic>
      <p:pic>
        <p:nvPicPr>
          <p:cNvPr id="46" name="Picture 12" descr="Afficher l'image d'origine">
            <a:extLst>
              <a:ext uri="{FF2B5EF4-FFF2-40B4-BE49-F238E27FC236}">
                <a16:creationId xmlns:a16="http://schemas.microsoft.com/office/drawing/2014/main" id="{1B8F8256-E7C1-EDB4-0766-E0DE88137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943178"/>
            <a:ext cx="835521" cy="8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>
            <a:extLst>
              <a:ext uri="{FF2B5EF4-FFF2-40B4-BE49-F238E27FC236}">
                <a16:creationId xmlns:a16="http://schemas.microsoft.com/office/drawing/2014/main" id="{310AE769-6E2B-6E7E-0607-F798518D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2914378"/>
            <a:ext cx="720604" cy="1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B8B6DB8-CB35-DBEF-1DF6-DD3EEBBB569C}"/>
              </a:ext>
            </a:extLst>
          </p:cNvPr>
          <p:cNvSpPr txBox="1"/>
          <p:nvPr/>
        </p:nvSpPr>
        <p:spPr>
          <a:xfrm>
            <a:off x="7835003" y="5970766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F5C87F-C372-529A-C7E4-51AE23ED42BD}"/>
              </a:ext>
            </a:extLst>
          </p:cNvPr>
          <p:cNvSpPr txBox="1"/>
          <p:nvPr/>
        </p:nvSpPr>
        <p:spPr>
          <a:xfrm>
            <a:off x="6866668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18BB851-5C40-F785-BA9D-4F152927208C}"/>
              </a:ext>
            </a:extLst>
          </p:cNvPr>
          <p:cNvSpPr txBox="1"/>
          <p:nvPr/>
        </p:nvSpPr>
        <p:spPr>
          <a:xfrm>
            <a:off x="10586483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81975DB-66E7-D66B-4A60-11E7DFEA181D}"/>
              </a:ext>
            </a:extLst>
          </p:cNvPr>
          <p:cNvCxnSpPr>
            <a:cxnSpLocks/>
          </p:cNvCxnSpPr>
          <p:nvPr/>
        </p:nvCxnSpPr>
        <p:spPr>
          <a:xfrm>
            <a:off x="685258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3E6FB51C-F646-9E3A-A68A-04625F41C392}"/>
              </a:ext>
            </a:extLst>
          </p:cNvPr>
          <p:cNvSpPr/>
          <p:nvPr/>
        </p:nvSpPr>
        <p:spPr>
          <a:xfrm rot="6597586">
            <a:off x="2211983" y="2959788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E0A0764F-5A68-4BD8-8ADE-7E208194604F}"/>
              </a:ext>
            </a:extLst>
          </p:cNvPr>
          <p:cNvSpPr/>
          <p:nvPr/>
        </p:nvSpPr>
        <p:spPr>
          <a:xfrm rot="6597586">
            <a:off x="4758551" y="3843072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110BDA84-8D5E-8564-6C57-CD712B5524D3}"/>
              </a:ext>
            </a:extLst>
          </p:cNvPr>
          <p:cNvSpPr/>
          <p:nvPr/>
        </p:nvSpPr>
        <p:spPr>
          <a:xfrm rot="16668885">
            <a:off x="3362816" y="2694575"/>
            <a:ext cx="118494" cy="72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F857F6-05E7-B176-47AC-1AD7F707E212}"/>
              </a:ext>
            </a:extLst>
          </p:cNvPr>
          <p:cNvSpPr txBox="1"/>
          <p:nvPr/>
        </p:nvSpPr>
        <p:spPr>
          <a:xfrm>
            <a:off x="1876333" y="1196752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Modes dominants actuellement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8D1CE81-BCB3-FE79-C1F9-8C0C65C756A8}"/>
              </a:ext>
            </a:extLst>
          </p:cNvPr>
          <p:cNvSpPr txBox="1"/>
          <p:nvPr/>
        </p:nvSpPr>
        <p:spPr>
          <a:xfrm>
            <a:off x="7714109" y="1196752"/>
            <a:ext cx="3214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Evolutions vers plus de sobriété</a:t>
            </a:r>
          </a:p>
        </p:txBody>
      </p:sp>
    </p:spTree>
    <p:extLst>
      <p:ext uri="{BB962C8B-B14F-4D97-AF65-F5344CB8AC3E}">
        <p14:creationId xmlns:p14="http://schemas.microsoft.com/office/powerpoint/2010/main" val="252550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Afficher l'image d'origine">
            <a:extLst>
              <a:ext uri="{FF2B5EF4-FFF2-40B4-BE49-F238E27FC236}">
                <a16:creationId xmlns:a16="http://schemas.microsoft.com/office/drawing/2014/main" id="{500AB344-B2A5-732C-F621-2EDFC5F3F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3929162"/>
            <a:ext cx="1225337" cy="61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>
            <a:extLst>
              <a:ext uri="{FF2B5EF4-FFF2-40B4-BE49-F238E27FC236}">
                <a16:creationId xmlns:a16="http://schemas.microsoft.com/office/drawing/2014/main" id="{00AED799-4877-FF7C-9F38-8E71A6C36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616" y="2235642"/>
            <a:ext cx="110980" cy="9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2" descr="container ship Icon 193128">
            <a:extLst>
              <a:ext uri="{FF2B5EF4-FFF2-40B4-BE49-F238E27FC236}">
                <a16:creationId xmlns:a16="http://schemas.microsoft.com/office/drawing/2014/main" id="{54F63018-5236-9CFC-B81F-E2DB9DA86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9540000" y="2155261"/>
            <a:ext cx="889373" cy="44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Image 120">
            <a:extLst>
              <a:ext uri="{FF2B5EF4-FFF2-40B4-BE49-F238E27FC236}">
                <a16:creationId xmlns:a16="http://schemas.microsoft.com/office/drawing/2014/main" id="{A4DF54BD-D3F7-C40A-347E-30E7F24836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500" t="36350" r="17791" b="36719"/>
          <a:stretch/>
        </p:blipFill>
        <p:spPr>
          <a:xfrm>
            <a:off x="7545363" y="4629876"/>
            <a:ext cx="647238" cy="273600"/>
          </a:xfrm>
          <a:prstGeom prst="rect">
            <a:avLst/>
          </a:prstGeom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CCA60F60-78D3-6FA1-1FEC-D86C9D2656A8}"/>
              </a:ext>
            </a:extLst>
          </p:cNvPr>
          <p:cNvSpPr txBox="1"/>
          <p:nvPr/>
        </p:nvSpPr>
        <p:spPr>
          <a:xfrm rot="16200000">
            <a:off x="563289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103023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Quelles évolutions pour le transport de marchandises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31/01/2024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6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BD59EC-E90B-DF40-76D0-4D63D2A17FDE}"/>
              </a:ext>
            </a:extLst>
          </p:cNvPr>
          <p:cNvSpPr txBox="1"/>
          <p:nvPr/>
        </p:nvSpPr>
        <p:spPr>
          <a:xfrm>
            <a:off x="609600" y="1932802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10 000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760DF39-88F7-737E-F9A3-933EC23E1ACD}"/>
              </a:ext>
            </a:extLst>
          </p:cNvPr>
          <p:cNvSpPr txBox="1"/>
          <p:nvPr/>
        </p:nvSpPr>
        <p:spPr>
          <a:xfrm>
            <a:off x="609600" y="2814900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1 000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B3D0FAB-A3FF-5372-411D-4FA5A0283ED3}"/>
              </a:ext>
            </a:extLst>
          </p:cNvPr>
          <p:cNvSpPr txBox="1"/>
          <p:nvPr/>
        </p:nvSpPr>
        <p:spPr>
          <a:xfrm>
            <a:off x="609600" y="3696998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06CE4A66-7608-DB6C-D182-97A682FB50B4}"/>
              </a:ext>
            </a:extLst>
          </p:cNvPr>
          <p:cNvSpPr txBox="1"/>
          <p:nvPr/>
        </p:nvSpPr>
        <p:spPr>
          <a:xfrm>
            <a:off x="609600" y="4579096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10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CE6129-EA2D-6A68-9E1E-B7C68B30FC7D}"/>
              </a:ext>
            </a:extLst>
          </p:cNvPr>
          <p:cNvSpPr txBox="1"/>
          <p:nvPr/>
        </p:nvSpPr>
        <p:spPr>
          <a:xfrm>
            <a:off x="609600" y="5461194"/>
            <a:ext cx="532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/>
              <a:t>1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896A86EB-D7D2-0FE6-A01B-167A49220DF2}"/>
              </a:ext>
            </a:extLst>
          </p:cNvPr>
          <p:cNvCxnSpPr>
            <a:cxnSpLocks/>
          </p:cNvCxnSpPr>
          <p:nvPr/>
        </p:nvCxnSpPr>
        <p:spPr>
          <a:xfrm flipV="1">
            <a:off x="1118444" y="1891978"/>
            <a:ext cx="0" cy="40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DA6C5B2A-9410-1BFC-3AB9-BAE5D83E0415}"/>
              </a:ext>
            </a:extLst>
          </p:cNvPr>
          <p:cNvCxnSpPr>
            <a:cxnSpLocks/>
          </p:cNvCxnSpPr>
          <p:nvPr/>
        </p:nvCxnSpPr>
        <p:spPr>
          <a:xfrm>
            <a:off x="111844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>
            <a:extLst>
              <a:ext uri="{FF2B5EF4-FFF2-40B4-BE49-F238E27FC236}">
                <a16:creationId xmlns:a16="http://schemas.microsoft.com/office/drawing/2014/main" id="{2EAB751A-4611-A9E4-36DF-6D8D15921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235642"/>
            <a:ext cx="370608" cy="3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941E9CB3-09D7-7E0E-8D33-639AC2B3D0EC}"/>
              </a:ext>
            </a:extLst>
          </p:cNvPr>
          <p:cNvSpPr txBox="1"/>
          <p:nvPr/>
        </p:nvSpPr>
        <p:spPr>
          <a:xfrm rot="16200000">
            <a:off x="-101250" y="3557195"/>
            <a:ext cx="15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Distance (km)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9D780F-EA44-6E2B-3ADC-7314D3BC612F}"/>
              </a:ext>
            </a:extLst>
          </p:cNvPr>
          <p:cNvSpPr txBox="1"/>
          <p:nvPr/>
        </p:nvSpPr>
        <p:spPr>
          <a:xfrm>
            <a:off x="2002355" y="5967119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30B482A-F406-17C4-D796-8823D1AECDF3}"/>
              </a:ext>
            </a:extLst>
          </p:cNvPr>
          <p:cNvCxnSpPr>
            <a:cxnSpLocks/>
          </p:cNvCxnSpPr>
          <p:nvPr/>
        </p:nvCxnSpPr>
        <p:spPr>
          <a:xfrm>
            <a:off x="1092237" y="20482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5226709-DF5D-1698-A213-14987C934EFD}"/>
              </a:ext>
            </a:extLst>
          </p:cNvPr>
          <p:cNvCxnSpPr>
            <a:cxnSpLocks/>
          </p:cNvCxnSpPr>
          <p:nvPr/>
        </p:nvCxnSpPr>
        <p:spPr>
          <a:xfrm>
            <a:off x="1092237" y="38133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FD145EA7-E326-C8E6-E8B0-A4DBB4B1982F}"/>
              </a:ext>
            </a:extLst>
          </p:cNvPr>
          <p:cNvCxnSpPr>
            <a:cxnSpLocks/>
          </p:cNvCxnSpPr>
          <p:nvPr/>
        </p:nvCxnSpPr>
        <p:spPr>
          <a:xfrm>
            <a:off x="1092237" y="29307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D57CE2CB-F874-44CA-923E-B834ABA8D5C7}"/>
              </a:ext>
            </a:extLst>
          </p:cNvPr>
          <p:cNvCxnSpPr>
            <a:cxnSpLocks/>
          </p:cNvCxnSpPr>
          <p:nvPr/>
        </p:nvCxnSpPr>
        <p:spPr>
          <a:xfrm>
            <a:off x="1092237" y="469586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CC97A497-FBB8-7A86-DF4F-EB09A3E374F0}"/>
              </a:ext>
            </a:extLst>
          </p:cNvPr>
          <p:cNvCxnSpPr>
            <a:cxnSpLocks/>
          </p:cNvCxnSpPr>
          <p:nvPr/>
        </p:nvCxnSpPr>
        <p:spPr>
          <a:xfrm>
            <a:off x="1092237" y="5578418"/>
            <a:ext cx="5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160EBF3-2B99-A991-E3FC-F5A284BFC1F2}"/>
              </a:ext>
            </a:extLst>
          </p:cNvPr>
          <p:cNvSpPr txBox="1"/>
          <p:nvPr/>
        </p:nvSpPr>
        <p:spPr>
          <a:xfrm>
            <a:off x="911424" y="59080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71B49D33-9CA9-79EA-11D7-8A82A72E998F}"/>
              </a:ext>
            </a:extLst>
          </p:cNvPr>
          <p:cNvSpPr txBox="1"/>
          <p:nvPr/>
        </p:nvSpPr>
        <p:spPr>
          <a:xfrm>
            <a:off x="4534970" y="5908050"/>
            <a:ext cx="141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pic>
        <p:nvPicPr>
          <p:cNvPr id="115" name="Picture 12" descr="Afficher l'image d'origine">
            <a:extLst>
              <a:ext uri="{FF2B5EF4-FFF2-40B4-BE49-F238E27FC236}">
                <a16:creationId xmlns:a16="http://schemas.microsoft.com/office/drawing/2014/main" id="{A756760F-14B7-12A9-C6C4-F348615F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3099738"/>
            <a:ext cx="531162" cy="5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9EAD7EB-B261-9C8F-31AB-8F075599BB5F}"/>
              </a:ext>
            </a:extLst>
          </p:cNvPr>
          <p:cNvCxnSpPr>
            <a:cxnSpLocks/>
          </p:cNvCxnSpPr>
          <p:nvPr/>
        </p:nvCxnSpPr>
        <p:spPr>
          <a:xfrm>
            <a:off x="1127448" y="2487091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ontainer ship Icon 193128">
            <a:extLst>
              <a:ext uri="{FF2B5EF4-FFF2-40B4-BE49-F238E27FC236}">
                <a16:creationId xmlns:a16="http://schemas.microsoft.com/office/drawing/2014/main" id="{395566DA-0AB7-E0AC-764E-59D9E7298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9" t="35300" r="21570" b="35615"/>
          <a:stretch/>
        </p:blipFill>
        <p:spPr bwMode="auto">
          <a:xfrm>
            <a:off x="3575616" y="2036562"/>
            <a:ext cx="1400504" cy="7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Afficher l'image d'origine">
            <a:extLst>
              <a:ext uri="{FF2B5EF4-FFF2-40B4-BE49-F238E27FC236}">
                <a16:creationId xmlns:a16="http://schemas.microsoft.com/office/drawing/2014/main" id="{F43180D3-04ED-0468-F129-FE9D28AC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675802"/>
            <a:ext cx="180230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8B71B69-B931-D37A-A7E0-40FBD843015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500" t="36350" r="17791" b="36719"/>
          <a:stretch/>
        </p:blipFill>
        <p:spPr>
          <a:xfrm>
            <a:off x="1857664" y="5043954"/>
            <a:ext cx="925968" cy="416611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477FC83-4843-52A5-466A-64A8A97B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3046791"/>
            <a:ext cx="484308" cy="13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CC8C30-C06A-7C92-1679-ACCDA64D4E10}"/>
              </a:ext>
            </a:extLst>
          </p:cNvPr>
          <p:cNvCxnSpPr>
            <a:cxnSpLocks/>
          </p:cNvCxnSpPr>
          <p:nvPr/>
        </p:nvCxnSpPr>
        <p:spPr>
          <a:xfrm>
            <a:off x="1126800" y="2523674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FCB799A-9D60-7502-5045-AD3BBCB7EBA6}"/>
              </a:ext>
            </a:extLst>
          </p:cNvPr>
          <p:cNvCxnSpPr>
            <a:cxnSpLocks/>
          </p:cNvCxnSpPr>
          <p:nvPr/>
        </p:nvCxnSpPr>
        <p:spPr>
          <a:xfrm>
            <a:off x="112744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1234976-DA61-32F5-E238-B5EFB268771E}"/>
              </a:ext>
            </a:extLst>
          </p:cNvPr>
          <p:cNvGrpSpPr/>
          <p:nvPr/>
        </p:nvGrpSpPr>
        <p:grpSpPr>
          <a:xfrm>
            <a:off x="6343740" y="1891978"/>
            <a:ext cx="536637" cy="4032000"/>
            <a:chOff x="6343740" y="1861200"/>
            <a:chExt cx="536637" cy="4032000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63E21DC-B7EE-A64C-D821-D8EFAD063C6C}"/>
                </a:ext>
              </a:extLst>
            </p:cNvPr>
            <p:cNvSpPr txBox="1"/>
            <p:nvPr/>
          </p:nvSpPr>
          <p:spPr>
            <a:xfrm>
              <a:off x="6343740" y="1902024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10 000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D6417E7-CF86-BF6C-AFDF-47EFAC3FD2D9}"/>
                </a:ext>
              </a:extLst>
            </p:cNvPr>
            <p:cNvSpPr txBox="1"/>
            <p:nvPr/>
          </p:nvSpPr>
          <p:spPr>
            <a:xfrm>
              <a:off x="6343740" y="2784122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1 000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CED9506-3AD2-1AEE-C459-567771ABB453}"/>
                </a:ext>
              </a:extLst>
            </p:cNvPr>
            <p:cNvSpPr txBox="1"/>
            <p:nvPr/>
          </p:nvSpPr>
          <p:spPr>
            <a:xfrm>
              <a:off x="6343740" y="3666220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CA886B2-AF23-ECC1-0E16-14C804834795}"/>
                </a:ext>
              </a:extLst>
            </p:cNvPr>
            <p:cNvSpPr txBox="1"/>
            <p:nvPr/>
          </p:nvSpPr>
          <p:spPr>
            <a:xfrm>
              <a:off x="6343740" y="4548318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164006CB-8ED6-D288-45DB-7092B41150B4}"/>
                </a:ext>
              </a:extLst>
            </p:cNvPr>
            <p:cNvSpPr txBox="1"/>
            <p:nvPr/>
          </p:nvSpPr>
          <p:spPr>
            <a:xfrm>
              <a:off x="6343740" y="5430416"/>
              <a:ext cx="5326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F42EAB4-4A86-7F86-7727-89D83757E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584" y="1861200"/>
              <a:ext cx="0" cy="403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DFF05F6-C99C-6B22-89B4-C81289934A05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0174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3F8A6DB-6268-613D-67B5-68273E73866A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37825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748949E-CFCF-F261-6244-7BC530978D92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28999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B9FE4D0-DBE4-F535-7FF2-9956DE198718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466509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6EC7740F-1914-763F-64F8-1F300D017FF9}"/>
                </a:ext>
              </a:extLst>
            </p:cNvPr>
            <p:cNvCxnSpPr>
              <a:cxnSpLocks/>
            </p:cNvCxnSpPr>
            <p:nvPr/>
          </p:nvCxnSpPr>
          <p:spPr>
            <a:xfrm>
              <a:off x="6826377" y="5547640"/>
              <a:ext cx="5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AFEC899D-6D0F-4D05-2ECD-05E17F815647}"/>
              </a:ext>
            </a:extLst>
          </p:cNvPr>
          <p:cNvCxnSpPr>
            <a:cxnSpLocks/>
          </p:cNvCxnSpPr>
          <p:nvPr/>
        </p:nvCxnSpPr>
        <p:spPr>
          <a:xfrm>
            <a:off x="6861588" y="2379658"/>
            <a:ext cx="4284000" cy="5815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D90E7653-DB2A-632E-5D45-EFCDA5792CDC}"/>
              </a:ext>
            </a:extLst>
          </p:cNvPr>
          <p:cNvCxnSpPr>
            <a:cxnSpLocks/>
          </p:cNvCxnSpPr>
          <p:nvPr/>
        </p:nvCxnSpPr>
        <p:spPr>
          <a:xfrm rot="180000">
            <a:off x="6860940" y="2908643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049E1F19-B8E9-1F54-5635-32D917DE6CB4}"/>
              </a:ext>
            </a:extLst>
          </p:cNvPr>
          <p:cNvCxnSpPr>
            <a:cxnSpLocks/>
          </p:cNvCxnSpPr>
          <p:nvPr/>
        </p:nvCxnSpPr>
        <p:spPr>
          <a:xfrm>
            <a:off x="6861588" y="4132779"/>
            <a:ext cx="4270928" cy="1487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37A899DA-FCD4-9AA0-A709-5BF9214AB41D}"/>
              </a:ext>
            </a:extLst>
          </p:cNvPr>
          <p:cNvCxnSpPr>
            <a:cxnSpLocks/>
          </p:cNvCxnSpPr>
          <p:nvPr/>
        </p:nvCxnSpPr>
        <p:spPr>
          <a:xfrm>
            <a:off x="6858337" y="4768668"/>
            <a:ext cx="4278223" cy="10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snowboard Icon 4577445">
            <a:extLst>
              <a:ext uri="{FF2B5EF4-FFF2-40B4-BE49-F238E27FC236}">
                <a16:creationId xmlns:a16="http://schemas.microsoft.com/office/drawing/2014/main" id="{DA6C7D3F-3837-AB37-CAB6-CD9F8EFF2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20551" r="2322" b="22374"/>
          <a:stretch/>
        </p:blipFill>
        <p:spPr bwMode="auto">
          <a:xfrm>
            <a:off x="7032104" y="4971946"/>
            <a:ext cx="481423" cy="2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F241F92-1F4C-9E49-2099-58B7067F900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34612" r="4426" b="22804"/>
          <a:stretch/>
        </p:blipFill>
        <p:spPr>
          <a:xfrm>
            <a:off x="7511081" y="5358175"/>
            <a:ext cx="1033191" cy="477867"/>
          </a:xfrm>
          <a:prstGeom prst="rect">
            <a:avLst/>
          </a:prstGeom>
        </p:spPr>
      </p:pic>
      <p:pic>
        <p:nvPicPr>
          <p:cNvPr id="46" name="Picture 12" descr="Afficher l'image d'origine">
            <a:extLst>
              <a:ext uri="{FF2B5EF4-FFF2-40B4-BE49-F238E27FC236}">
                <a16:creationId xmlns:a16="http://schemas.microsoft.com/office/drawing/2014/main" id="{1B8F8256-E7C1-EDB4-0766-E0DE88137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943178"/>
            <a:ext cx="835521" cy="8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>
            <a:extLst>
              <a:ext uri="{FF2B5EF4-FFF2-40B4-BE49-F238E27FC236}">
                <a16:creationId xmlns:a16="http://schemas.microsoft.com/office/drawing/2014/main" id="{310AE769-6E2B-6E7E-0607-F798518D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2914378"/>
            <a:ext cx="720604" cy="1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B8B6DB8-CB35-DBEF-1DF6-DD3EEBBB569C}"/>
              </a:ext>
            </a:extLst>
          </p:cNvPr>
          <p:cNvSpPr txBox="1"/>
          <p:nvPr/>
        </p:nvSpPr>
        <p:spPr>
          <a:xfrm>
            <a:off x="7835003" y="5970766"/>
            <a:ext cx="272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Massification (poids)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F5C87F-C372-529A-C7E4-51AE23ED42BD}"/>
              </a:ext>
            </a:extLst>
          </p:cNvPr>
          <p:cNvSpPr txBox="1"/>
          <p:nvPr/>
        </p:nvSpPr>
        <p:spPr>
          <a:xfrm>
            <a:off x="6866668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18BB851-5C40-F785-BA9D-4F152927208C}"/>
              </a:ext>
            </a:extLst>
          </p:cNvPr>
          <p:cNvSpPr txBox="1"/>
          <p:nvPr/>
        </p:nvSpPr>
        <p:spPr>
          <a:xfrm>
            <a:off x="10586483" y="5911697"/>
            <a:ext cx="838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Forte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81975DB-66E7-D66B-4A60-11E7DFEA181D}"/>
              </a:ext>
            </a:extLst>
          </p:cNvPr>
          <p:cNvCxnSpPr>
            <a:cxnSpLocks/>
          </p:cNvCxnSpPr>
          <p:nvPr/>
        </p:nvCxnSpPr>
        <p:spPr>
          <a:xfrm>
            <a:off x="6852584" y="5927519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D059C08C-57AA-AB9C-22E8-46D4D7140EDB}"/>
              </a:ext>
            </a:extLst>
          </p:cNvPr>
          <p:cNvSpPr txBox="1"/>
          <p:nvPr/>
        </p:nvSpPr>
        <p:spPr>
          <a:xfrm>
            <a:off x="1876333" y="1196752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Modes dominants actuellement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EEAD027-76DB-075A-1017-E4019C681AF6}"/>
              </a:ext>
            </a:extLst>
          </p:cNvPr>
          <p:cNvSpPr txBox="1"/>
          <p:nvPr/>
        </p:nvSpPr>
        <p:spPr>
          <a:xfrm>
            <a:off x="7714109" y="1196752"/>
            <a:ext cx="3214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/>
              <a:t>Evolutions vers plus de sobriété</a:t>
            </a:r>
          </a:p>
        </p:txBody>
      </p:sp>
    </p:spTree>
    <p:extLst>
      <p:ext uri="{BB962C8B-B14F-4D97-AF65-F5344CB8AC3E}">
        <p14:creationId xmlns:p14="http://schemas.microsoft.com/office/powerpoint/2010/main" val="83833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52172</TotalTime>
  <Words>1195</Words>
  <Application>Microsoft Office PowerPoint</Application>
  <PresentationFormat>Grand écran</PresentationFormat>
  <Paragraphs>193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Origine</vt:lpstr>
      <vt:lpstr>Quelles évolutions pour le transport  de marchandises ?</vt:lpstr>
      <vt:lpstr>Quelles évolutions pour le transport de marchandises ?</vt:lpstr>
      <vt:lpstr>Quelles évolutions pour le transport de marchandises ?</vt:lpstr>
      <vt:lpstr>Quelles évolutions pour le transport de marchandises ?</vt:lpstr>
      <vt:lpstr>Quelles évolutions pour le transport de marchandises ?</vt:lpstr>
      <vt:lpstr>Quelles évolutions pour le transport de marchandises ?</vt:lpstr>
    </vt:vector>
  </TitlesOfParts>
  <Company>SNCF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solutions selon les territoires - Aurelien Bigo</dc:title>
  <dc:creator>9109753F</dc:creator>
  <cp:lastModifiedBy>Aurélien Bigo</cp:lastModifiedBy>
  <cp:revision>705</cp:revision>
  <cp:lastPrinted>2019-07-30T13:44:38Z</cp:lastPrinted>
  <dcterms:created xsi:type="dcterms:W3CDTF">2018-09-07T08:49:32Z</dcterms:created>
  <dcterms:modified xsi:type="dcterms:W3CDTF">2024-01-31T09:28:58Z</dcterms:modified>
</cp:coreProperties>
</file>