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6"/>
  </p:notesMasterIdLst>
  <p:handoutMasterIdLst>
    <p:handoutMasterId r:id="rId7"/>
  </p:handoutMasterIdLst>
  <p:sldIdLst>
    <p:sldId id="690" r:id="rId2"/>
    <p:sldId id="847" r:id="rId3"/>
    <p:sldId id="875" r:id="rId4"/>
    <p:sldId id="857" r:id="rId5"/>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485177"/>
    <a:srgbClr val="E8549F"/>
    <a:srgbClr val="CB438D"/>
    <a:srgbClr val="4F81BD"/>
    <a:srgbClr val="FFFF66"/>
    <a:srgbClr val="FFFFFF"/>
    <a:srgbClr val="007FDE"/>
    <a:srgbClr val="0065FD"/>
    <a:srgbClr val="3C37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3094" autoAdjust="0"/>
  </p:normalViewPr>
  <p:slideViewPr>
    <p:cSldViewPr>
      <p:cViewPr varScale="1">
        <p:scale>
          <a:sx n="93" d="100"/>
          <a:sy n="93" d="100"/>
        </p:scale>
        <p:origin x="708" y="66"/>
      </p:cViewPr>
      <p:guideLst>
        <p:guide orient="horz" pos="2160"/>
        <p:guide pos="3840"/>
      </p:guideLst>
    </p:cSldViewPr>
  </p:slideViewPr>
  <p:outlineViewPr>
    <p:cViewPr>
      <p:scale>
        <a:sx n="33" d="100"/>
        <a:sy n="33" d="100"/>
      </p:scale>
      <p:origin x="0" y="26508"/>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9385F6E-DBE0-4876-B704-1DF4A6D0EC02}" type="datetimeFigureOut">
              <a:rPr lang="fr-FR" smtClean="0"/>
              <a:t>16/01/2024</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A53B508-ABFA-490A-83EE-1A9712D55B89}" type="slidenum">
              <a:rPr lang="fr-FR" smtClean="0"/>
              <a:t>‹N°›</a:t>
            </a:fld>
            <a:endParaRPr lang="fr-FR"/>
          </a:p>
        </p:txBody>
      </p:sp>
    </p:spTree>
    <p:extLst>
      <p:ext uri="{BB962C8B-B14F-4D97-AF65-F5344CB8AC3E}">
        <p14:creationId xmlns:p14="http://schemas.microsoft.com/office/powerpoint/2010/main" val="3254722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659" cy="496332"/>
          </a:xfrm>
          <a:prstGeom prst="rect">
            <a:avLst/>
          </a:prstGeom>
        </p:spPr>
        <p:txBody>
          <a:bodyPr vert="horz" lIns="95562" tIns="47781" rIns="95562" bIns="47781" rtlCol="0"/>
          <a:lstStyle>
            <a:lvl1pPr algn="l">
              <a:defRPr sz="1300"/>
            </a:lvl1pPr>
          </a:lstStyle>
          <a:p>
            <a:endParaRPr lang="fr-FR"/>
          </a:p>
        </p:txBody>
      </p:sp>
      <p:sp>
        <p:nvSpPr>
          <p:cNvPr id="3" name="Espace réservé de la date 2"/>
          <p:cNvSpPr>
            <a:spLocks noGrp="1"/>
          </p:cNvSpPr>
          <p:nvPr>
            <p:ph type="dt" idx="1"/>
          </p:nvPr>
        </p:nvSpPr>
        <p:spPr>
          <a:xfrm>
            <a:off x="3850443" y="1"/>
            <a:ext cx="2945659" cy="496332"/>
          </a:xfrm>
          <a:prstGeom prst="rect">
            <a:avLst/>
          </a:prstGeom>
        </p:spPr>
        <p:txBody>
          <a:bodyPr vert="horz" lIns="95562" tIns="47781" rIns="95562" bIns="47781" rtlCol="0"/>
          <a:lstStyle>
            <a:lvl1pPr algn="r">
              <a:defRPr sz="1300"/>
            </a:lvl1pPr>
          </a:lstStyle>
          <a:p>
            <a:fld id="{F5B8DFF0-D3DB-41CA-9B2C-41BC1BFEE070}" type="datetimeFigureOut">
              <a:rPr lang="fr-FR" smtClean="0"/>
              <a:t>16/01/2024</a:t>
            </a:fld>
            <a:endParaRPr lang="fr-FR"/>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5562" tIns="47781" rIns="95562" bIns="47781"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5562" tIns="47781" rIns="95562" bIns="47781"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6332"/>
          </a:xfrm>
          <a:prstGeom prst="rect">
            <a:avLst/>
          </a:prstGeom>
        </p:spPr>
        <p:txBody>
          <a:bodyPr vert="horz" lIns="95562" tIns="47781" rIns="95562" bIns="47781"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50443" y="9428584"/>
            <a:ext cx="2945659" cy="496332"/>
          </a:xfrm>
          <a:prstGeom prst="rect">
            <a:avLst/>
          </a:prstGeom>
        </p:spPr>
        <p:txBody>
          <a:bodyPr vert="horz" lIns="95562" tIns="47781" rIns="95562" bIns="47781" rtlCol="0" anchor="b"/>
          <a:lstStyle>
            <a:lvl1pPr algn="r">
              <a:defRPr sz="1300"/>
            </a:lvl1pPr>
          </a:lstStyle>
          <a:p>
            <a:fld id="{2C7F7D2E-1A8E-4199-9A31-15F573E032A0}" type="slidenum">
              <a:rPr lang="fr-FR" smtClean="0"/>
              <a:t>‹N°›</a:t>
            </a:fld>
            <a:endParaRPr lang="fr-FR"/>
          </a:p>
        </p:txBody>
      </p:sp>
    </p:spTree>
    <p:extLst>
      <p:ext uri="{BB962C8B-B14F-4D97-AF65-F5344CB8AC3E}">
        <p14:creationId xmlns:p14="http://schemas.microsoft.com/office/powerpoint/2010/main" val="1024577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r>
              <a:rPr lang="fr-FR" sz="1400" b="1" u="sng" dirty="0"/>
              <a:t>Objet de la figure et réutilisation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u="none" dirty="0"/>
              <a:t>- L’animation a pour </a:t>
            </a:r>
            <a:r>
              <a:rPr lang="fr-FR" sz="1400" b="1" u="none" dirty="0"/>
              <a:t>objectif </a:t>
            </a:r>
            <a:r>
              <a:rPr lang="fr-FR" sz="1400" b="0" u="none" dirty="0"/>
              <a:t>de présenter de manière schématique quelles sont les solutions de mobilité les plus sobres ou qu’il faudrait privilégier pour les différents types de trajets.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 Elle est mise à disposition en </a:t>
            </a:r>
            <a:r>
              <a:rPr lang="fr-FR" sz="1400" b="1" dirty="0"/>
              <a:t>libre accès</a:t>
            </a:r>
            <a:r>
              <a:rPr lang="fr-FR" sz="1400" dirty="0"/>
              <a:t> et peut donc être réutilisée, avec ou sans les animations.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 La seule condition est de pouvoir </a:t>
            </a:r>
            <a:r>
              <a:rPr lang="fr-FR" sz="1400" b="1" dirty="0"/>
              <a:t>citer la source </a:t>
            </a:r>
            <a:r>
              <a:rPr lang="fr-FR" sz="1400" dirty="0"/>
              <a:t>(Aurélien Bigo) quand la figure est réutilisée, idéalement en renvoyant vers cette page où elle peut être retrouvée et téléchargée : http://www.chair-energy-prosperity.org/publications/travail-de-these-decarboner-transports-dici-2050/</a:t>
            </a:r>
          </a:p>
        </p:txBody>
      </p:sp>
      <p:sp>
        <p:nvSpPr>
          <p:cNvPr id="4" name="Espace réservé du numéro de diapositive 3"/>
          <p:cNvSpPr>
            <a:spLocks noGrp="1"/>
          </p:cNvSpPr>
          <p:nvPr>
            <p:ph type="sldNum" sz="quarter" idx="10"/>
          </p:nvPr>
        </p:nvSpPr>
        <p:spPr/>
        <p:txBody>
          <a:bodyPr/>
          <a:lstStyle/>
          <a:p>
            <a:fld id="{2C7F7D2E-1A8E-4199-9A31-15F573E032A0}" type="slidenum">
              <a:rPr lang="fr-FR" smtClean="0">
                <a:solidFill>
                  <a:prstClr val="black"/>
                </a:solidFill>
              </a:rPr>
              <a:pPr/>
              <a:t>1</a:t>
            </a:fld>
            <a:endParaRPr lang="fr-FR">
              <a:solidFill>
                <a:prstClr val="black"/>
              </a:solidFill>
            </a:endParaRPr>
          </a:p>
        </p:txBody>
      </p:sp>
    </p:spTree>
    <p:extLst>
      <p:ext uri="{BB962C8B-B14F-4D97-AF65-F5344CB8AC3E}">
        <p14:creationId xmlns:p14="http://schemas.microsoft.com/office/powerpoint/2010/main" val="2448599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commentaires 2"/>
          <p:cNvSpPr>
            <a:spLocks noGrp="1"/>
          </p:cNvSpPr>
          <p:nvPr>
            <p:ph type="body" idx="1"/>
          </p:nvPr>
        </p:nvSpPr>
        <p:spPr/>
        <p:txBody>
          <a:bodyPr/>
          <a:lstStyle/>
          <a:p>
            <a:r>
              <a:rPr lang="fr-FR" dirty="0"/>
              <a:t>L’animation présente progressivement quelles sont les </a:t>
            </a:r>
            <a:r>
              <a:rPr lang="fr-FR" b="1" u="sng" dirty="0"/>
              <a:t>solutions de mobilité les plus sobres ou qu’il faudrait privilégier</a:t>
            </a:r>
            <a:r>
              <a:rPr lang="fr-FR" b="0" u="none" dirty="0"/>
              <a:t> </a:t>
            </a:r>
            <a:r>
              <a:rPr lang="fr-FR" dirty="0"/>
              <a:t>pour les différents types de trajets.</a:t>
            </a:r>
          </a:p>
          <a:p>
            <a:endParaRPr lang="fr-FR" dirty="0"/>
          </a:p>
          <a:p>
            <a:r>
              <a:rPr lang="fr-FR" b="0" u="none" dirty="0"/>
              <a:t>Le raisonnement et l’animation se décomposent en </a:t>
            </a:r>
            <a:r>
              <a:rPr lang="fr-FR" b="1" u="sng" dirty="0"/>
              <a:t>3 temps</a:t>
            </a:r>
            <a:r>
              <a:rPr lang="fr-FR" b="0" u="none" dirty="0"/>
              <a:t> :</a:t>
            </a:r>
          </a:p>
          <a:p>
            <a:r>
              <a:rPr lang="fr-FR" dirty="0"/>
              <a:t>1) La </a:t>
            </a:r>
            <a:r>
              <a:rPr lang="fr-FR" b="1" dirty="0"/>
              <a:t>présentation des 2 axes </a:t>
            </a:r>
            <a:r>
              <a:rPr lang="fr-FR" dirty="0"/>
              <a:t>du graphique et les types de trajets ou de territoires associés (ici à gauche)</a:t>
            </a:r>
          </a:p>
          <a:p>
            <a:r>
              <a:rPr lang="fr-FR" dirty="0"/>
              <a:t>2) La présentation des </a:t>
            </a:r>
            <a:r>
              <a:rPr lang="fr-FR" b="1" dirty="0"/>
              <a:t>modes qui dominent actuellement </a:t>
            </a:r>
            <a:r>
              <a:rPr lang="fr-FR" dirty="0"/>
              <a:t>sur ces types de déplacement (ici à droite)</a:t>
            </a:r>
          </a:p>
          <a:p>
            <a:r>
              <a:rPr lang="fr-FR" dirty="0"/>
              <a:t>3) L’évolution souhaitable des différents modes, ou les </a:t>
            </a:r>
            <a:r>
              <a:rPr lang="fr-FR" b="1" dirty="0"/>
              <a:t>solutions les plus sobres </a:t>
            </a:r>
            <a:r>
              <a:rPr lang="fr-FR" dirty="0"/>
              <a:t>et à privilégier selon les types de trajets (diapositive suivante à droite)</a:t>
            </a:r>
          </a:p>
          <a:p>
            <a:endParaRPr lang="fr-FR" dirty="0"/>
          </a:p>
          <a:p>
            <a:r>
              <a:rPr lang="fr-FR" dirty="0"/>
              <a:t>Dans les explications qui suivent, chaque tiret correspond généralement à un clic et donc une nouvelle étape dans la suite de l’animation.</a:t>
            </a:r>
          </a:p>
          <a:p>
            <a:endParaRPr lang="fr-FR" dirty="0"/>
          </a:p>
          <a:p>
            <a:endParaRPr lang="fr-FR" dirty="0"/>
          </a:p>
          <a:p>
            <a:r>
              <a:rPr lang="fr-FR" dirty="0"/>
              <a:t>1) Le graphique se présente selon </a:t>
            </a:r>
            <a:r>
              <a:rPr lang="fr-FR" b="1" u="sng" dirty="0"/>
              <a:t>2 axes</a:t>
            </a:r>
            <a:r>
              <a:rPr lang="fr-FR" dirty="0"/>
              <a:t>, qui déterminent fortement la possibilité de développer ou d’utiliser différents modes de transport :</a:t>
            </a:r>
          </a:p>
          <a:p>
            <a:r>
              <a:rPr lang="fr-FR" dirty="0"/>
              <a:t>- L’</a:t>
            </a:r>
            <a:r>
              <a:rPr lang="fr-FR" b="1" dirty="0"/>
              <a:t>axe vertical </a:t>
            </a:r>
            <a:r>
              <a:rPr lang="fr-FR" dirty="0"/>
              <a:t>des ordonnées donne les </a:t>
            </a:r>
            <a:r>
              <a:rPr lang="fr-FR" b="1" dirty="0"/>
              <a:t>distances des trajets</a:t>
            </a:r>
            <a:r>
              <a:rPr lang="fr-FR" dirty="0"/>
              <a:t>, avec une échelle logarithmique de manière à aller de moins d’1 km à 10 000 km ; on considère dans les enquêtes de mobilité qu’on est sur de la mobilité courte distance ou locale en-dessous des 80 km à vol d’oiseau du domicile, et sur de la longue distance au-delà.</a:t>
            </a:r>
          </a:p>
          <a:p>
            <a:r>
              <a:rPr lang="fr-FR" dirty="0"/>
              <a:t>- L’</a:t>
            </a:r>
            <a:r>
              <a:rPr lang="fr-FR" b="1" dirty="0"/>
              <a:t>axe horizontal </a:t>
            </a:r>
            <a:r>
              <a:rPr lang="fr-FR" dirty="0"/>
              <a:t>des abscisses représente la </a:t>
            </a:r>
            <a:r>
              <a:rPr lang="fr-FR" b="1" dirty="0"/>
              <a:t>densité des flux de déplacements</a:t>
            </a:r>
            <a:r>
              <a:rPr lang="fr-FR" b="0" dirty="0"/>
              <a:t>, de plus en</a:t>
            </a:r>
            <a:r>
              <a:rPr lang="fr-FR" b="1" dirty="0"/>
              <a:t> </a:t>
            </a:r>
            <a:r>
              <a:rPr lang="fr-FR" dirty="0"/>
              <a:t>plus forts vers la droite. Ainsi, les flux sont forts dans les zones les plus denses, au sein des grandes villes, ou encore entre les grandes villes, et à chaque fois qu’il y a des axes fortement empruntés voire congestionnés. Les flux sont en revanche bien plus faibles sur des axes peu fréquentés, que ce soit des ruelles pour les plus petites distances ou de petites routes de campagne ou de montagne.</a:t>
            </a:r>
          </a:p>
          <a:p>
            <a:r>
              <a:rPr lang="fr-FR" dirty="0"/>
              <a:t>- [en recliquant une fois, différents types de mobilités à longue distance apparaissent aussi]</a:t>
            </a:r>
          </a:p>
          <a:p>
            <a:endParaRPr lang="fr-FR" dirty="0"/>
          </a:p>
          <a:p>
            <a:endParaRPr lang="fr-FR" dirty="0"/>
          </a:p>
          <a:p>
            <a:r>
              <a:rPr lang="fr-FR" dirty="0"/>
              <a:t>2) Le graphique de droite présente les </a:t>
            </a:r>
            <a:r>
              <a:rPr lang="fr-FR" b="1" u="sng" dirty="0"/>
              <a:t>modes qui dominent actuellement nos mobilités</a:t>
            </a:r>
            <a:r>
              <a:rPr lang="fr-FR" dirty="0"/>
              <a:t>, sur les différents types de trajets :</a:t>
            </a:r>
          </a:p>
          <a:p>
            <a:r>
              <a:rPr lang="fr-FR" dirty="0"/>
              <a:t>- L’</a:t>
            </a:r>
            <a:r>
              <a:rPr lang="fr-FR" b="1" dirty="0"/>
              <a:t>avion </a:t>
            </a:r>
            <a:r>
              <a:rPr lang="fr-FR" dirty="0"/>
              <a:t>domine au-delà des 1000 km parcourus.</a:t>
            </a:r>
          </a:p>
          <a:p>
            <a:r>
              <a:rPr lang="fr-FR" dirty="0"/>
              <a:t>- La </a:t>
            </a:r>
            <a:r>
              <a:rPr lang="fr-FR" b="1" dirty="0"/>
              <a:t>marche </a:t>
            </a:r>
            <a:r>
              <a:rPr lang="fr-FR" dirty="0"/>
              <a:t>domine, en-dessous de 1 km, en particulier en ville où la marche est davantage développée ; le </a:t>
            </a:r>
            <a:r>
              <a:rPr lang="fr-FR" b="1" dirty="0"/>
              <a:t>vélo</a:t>
            </a:r>
            <a:r>
              <a:rPr lang="fr-FR" dirty="0"/>
              <a:t> est également indiqué au-delà, même si aujourd’hui il ne domine pas sur ce segment de mobilité.</a:t>
            </a:r>
          </a:p>
          <a:p>
            <a:r>
              <a:rPr lang="fr-FR" dirty="0"/>
              <a:t>- Les </a:t>
            </a:r>
            <a:r>
              <a:rPr lang="fr-FR" b="1" dirty="0"/>
              <a:t>transports en commun </a:t>
            </a:r>
            <a:r>
              <a:rPr lang="fr-FR" dirty="0"/>
              <a:t>ont leur principal domaine de pertinence (d’usage, économique, environnemental…) là où les flux sont importants et peuvent être massifiés par du transport ferroviaire (développé en particulier à l’intérieur des métropoles ou entre les métropoles) ou sinon des transports en commun routiers (bus et cars).</a:t>
            </a:r>
          </a:p>
          <a:p>
            <a:r>
              <a:rPr lang="fr-FR" dirty="0"/>
              <a:t>- Partout ailleurs, c’est aujourd’hui la </a:t>
            </a:r>
            <a:r>
              <a:rPr lang="fr-FR" b="1" dirty="0"/>
              <a:t>voiture</a:t>
            </a:r>
            <a:r>
              <a:rPr lang="fr-FR" dirty="0"/>
              <a:t> qui domine, dès que les distances sont supérieures à 1 km, inférieures à 1000 km, et que les flux ne sont pas assez massifiés pour avoir déjà mis en place des transports en commun efficaces. Cette zone correspond à l’immense majorité de nos déplacements, illustrant le caractère de « couteau suisse de la mobilité » qu’apporte aujourd’hui la voiture, même au-delà de son domaine de pertinence…</a:t>
            </a: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7F7D2E-1A8E-4199-9A31-15F573E032A0}"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20413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commentaires 2"/>
          <p:cNvSpPr>
            <a:spLocks noGrp="1"/>
          </p:cNvSpPr>
          <p:nvPr>
            <p:ph type="body" idx="1"/>
          </p:nvPr>
        </p:nvSpPr>
        <p:spPr/>
        <p:txBody>
          <a:bodyPr/>
          <a:lstStyle/>
          <a:p>
            <a:r>
              <a:rPr lang="fr-FR" b="1" dirty="0"/>
              <a:t>SUITE</a:t>
            </a:r>
            <a:r>
              <a:rPr lang="fr-FR" dirty="0"/>
              <a:t> : la figure de gauche est équivalente à celle de droite de la diapositive précédente (avec quelques détails dans les types de transports en commun), celle de droite s’anime pour faire apparaître les alternatives de mobilité les plus sobres sur les différents types de trajets</a:t>
            </a:r>
          </a:p>
          <a:p>
            <a:endParaRPr lang="fr-FR" dirty="0"/>
          </a:p>
          <a:p>
            <a:r>
              <a:rPr lang="fr-FR" b="1" u="sng" dirty="0"/>
              <a:t>3) Quelles sont les alternatives les plus sobres ?</a:t>
            </a:r>
          </a:p>
          <a:p>
            <a:r>
              <a:rPr lang="fr-FR" dirty="0"/>
              <a:t>- </a:t>
            </a:r>
            <a:r>
              <a:rPr lang="fr-FR" b="1" dirty="0"/>
              <a:t>MOBILITÉS ACTIVES</a:t>
            </a:r>
            <a:r>
              <a:rPr lang="fr-FR" dirty="0"/>
              <a:t>. Sur les courtes distances, les mobilités actives peuvent largement se développer par rapport à la situation actuelle. </a:t>
            </a:r>
          </a:p>
          <a:p>
            <a:r>
              <a:rPr lang="fr-FR" dirty="0"/>
              <a:t>C’est le cas pour la </a:t>
            </a:r>
            <a:r>
              <a:rPr lang="fr-FR" b="1" dirty="0"/>
              <a:t>MARCHE</a:t>
            </a:r>
            <a:r>
              <a:rPr lang="fr-FR" dirty="0"/>
              <a:t>, qui est trop souvent oubliée dans les débats, les politiques de mobilité ou les aménagements, alors que c’est le 2</a:t>
            </a:r>
            <a:r>
              <a:rPr lang="fr-FR" baseline="30000" dirty="0"/>
              <a:t>ème</a:t>
            </a:r>
            <a:r>
              <a:rPr lang="fr-FR" dirty="0"/>
              <a:t> mode de transport derrière la voiture en nombre de déplacements et en temps de transport, et que c’est le mode le plus vertueux (en termes d’externalités), qui est à privilégier avant même le vélo et devant les transports motorisés. </a:t>
            </a:r>
          </a:p>
          <a:p>
            <a:r>
              <a:rPr lang="fr-FR" dirty="0"/>
              <a:t>Aussi le </a:t>
            </a:r>
            <a:r>
              <a:rPr lang="fr-FR" b="1" dirty="0"/>
              <a:t>VÉLO </a:t>
            </a:r>
            <a:r>
              <a:rPr lang="fr-FR" dirty="0"/>
              <a:t>a de fortes marges de progression. Les Pays-Bas ont par exemple une pratique du vélo 10 fois plus élevée qu’en France. De plus, la diversification des vélos (vélos à assistance électrique, vélos cargo, vélos adaptés, etc.) permet d’étendre son domaine de pertinence et plus facilement convaincre d’anciens automobilistes.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a:t>
            </a:r>
            <a:r>
              <a:rPr lang="fr-FR" b="1" dirty="0"/>
              <a:t>TRANSPORTS EN COMMUN</a:t>
            </a:r>
            <a:r>
              <a:rPr lang="fr-FR" dirty="0"/>
              <a:t>. Quand les flux sont suffisants, les transports en commun peuvent être développés par rapport à la situation actuelle, en particulier pour le </a:t>
            </a:r>
            <a:r>
              <a:rPr lang="fr-FR" b="1" dirty="0"/>
              <a:t>ferroviaire</a:t>
            </a:r>
            <a:r>
              <a:rPr lang="fr-FR" dirty="0"/>
              <a:t>, qui est plus efficace d’un point de vue énergétique que les transports en commun routiers, mais qui trouve sa limite quand les flux deviennent trop faibles, où les </a:t>
            </a:r>
            <a:r>
              <a:rPr lang="fr-FR" b="1" dirty="0"/>
              <a:t>bus et cars </a:t>
            </a:r>
            <a:r>
              <a:rPr lang="fr-FR" dirty="0"/>
              <a:t>peuvent prendre le relai en raison de leur capacité de transport plus limitée.</a:t>
            </a:r>
          </a:p>
          <a:p>
            <a:r>
              <a:rPr lang="fr-FR" dirty="0"/>
              <a:t>- </a:t>
            </a:r>
            <a:r>
              <a:rPr lang="fr-FR" b="1" dirty="0"/>
              <a:t>VOITURE</a:t>
            </a:r>
            <a:r>
              <a:rPr lang="fr-FR" dirty="0"/>
              <a:t>. Dans un système de mobilité durable, la voiture individuelle (utilisée par une seule personne) est une inefficacité du système. Comme elle possède généralement 5 places, son domaine de pertinence correspond aux trajets covoiturés.</a:t>
            </a:r>
          </a:p>
          <a:p>
            <a:r>
              <a:rPr lang="fr-FR" dirty="0"/>
              <a:t>- </a:t>
            </a:r>
            <a:r>
              <a:rPr lang="fr-FR" b="1" dirty="0"/>
              <a:t>VÉHICULES INTERMÉDIAIRES</a:t>
            </a:r>
            <a:r>
              <a:rPr lang="fr-FR" b="0" dirty="0"/>
              <a:t> entre le vélo et la voiture</a:t>
            </a:r>
            <a:r>
              <a:rPr lang="fr-FR" dirty="0"/>
              <a:t>. C’est lorsque les distances de transport deviennent trop importantes pour le vélo classique ou même à assistance électrique (notamment au-delà de 10 km), mais que les flux sont faibles et qu’il en est même difficile de covoiturer, c’est ici la zone de pertinence principale des véhicules intermédiaires entre le vélo et la voiture (speed-</a:t>
            </a:r>
            <a:r>
              <a:rPr lang="fr-FR" dirty="0" err="1"/>
              <a:t>pedelecs</a:t>
            </a:r>
            <a:r>
              <a:rPr lang="fr-FR" dirty="0"/>
              <a:t>, vélos-voitures, mini-voitures, vélomobiles, etc.). C’est donc en particulier dans les zones peu denses et en substitution à la voiture individuelle qui domine dans ces zones, que ces véhicules ont leur principale pertinence.</a:t>
            </a:r>
          </a:p>
          <a:p>
            <a:r>
              <a:rPr lang="fr-FR" dirty="0"/>
              <a:t>- </a:t>
            </a:r>
            <a:r>
              <a:rPr lang="fr-FR" b="1" dirty="0"/>
              <a:t>AUTOPARTAGE</a:t>
            </a:r>
            <a:r>
              <a:rPr lang="fr-FR" dirty="0"/>
              <a:t>. Sur la plus longue distance, l’autopartage ou la location de voiture peut avoir sa pertinence lorsque les transports en commun ne sont pas disponibles (notamment sur des flux faibles), pour les personnes qui n’ont pas de voiture personnelle, car utilisant au quotidien la marche, le vélo, les transports en commun, le covoiturage, ou encore les véhicules intermédiaires (qui sont peu adaptés pour la longue distance en raison de leur autonomie limitée). L’usage de ces mobilités au quotidien fait également de l’autopartage un très bon complément pour des trajets ponctuels du quotidien qui nécessitent une voiture.</a:t>
            </a:r>
          </a:p>
          <a:p>
            <a:r>
              <a:rPr lang="fr-FR" dirty="0"/>
              <a:t>- </a:t>
            </a:r>
            <a:r>
              <a:rPr lang="fr-FR" b="1" dirty="0"/>
              <a:t>INTERMODALITÉ</a:t>
            </a:r>
            <a:r>
              <a:rPr lang="fr-FR" dirty="0"/>
              <a:t>. Enfin, sur la longue distance, l’intermodalité (qui correspond à la combinaison de plusieurs modes pour un même trajet) peut aussi permettre d’utiliser les transports en commun sur ces trajets, comme cela peut aussi se faire sur d’autres trajets du quotidien. Cela peut notamment se faire avec un vélo pliant, du stationnement vélo en gare qui a un fort potentiel de développement, ou avec tout autre mode.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a:t>
            </a:r>
            <a:r>
              <a:rPr lang="fr-FR" b="1" dirty="0"/>
              <a:t>AVION</a:t>
            </a:r>
            <a:r>
              <a:rPr lang="fr-FR" dirty="0"/>
              <a:t>. Sur les plus longues distances, il n’y a pas d’alternative sobre qui permette d’atteindre le même niveau de service que le permet le transport aérien, à savoir par exemple partir à l’autre bout du monde pour quelques jours… Réduire le transport aérien demande avant tout de revoir la manière de voyager, pour des destinations plus proches ou en partant moins souvent pour les destinations les plus lointaines. En plus de cette modération des distances des voyages, d’autres modes de transport ou pratiques peuvent émerger sur la longue distance (trains de nuit ou trains de plusieurs jours, voyage à vélo, à pied, à la voile, …), mais avec des vitesses et des durées de voyage bien différentes, et donc des pratiques qui ne sont pas aussi </a:t>
            </a:r>
            <a:r>
              <a:rPr lang="fr-FR" dirty="0" err="1"/>
              <a:t>massifiables</a:t>
            </a:r>
            <a:r>
              <a:rPr lang="fr-FR" dirty="0"/>
              <a:t> que l’aérien actuellement.</a:t>
            </a:r>
          </a:p>
          <a:p>
            <a:endParaRPr lang="fr-FR" dirty="0"/>
          </a:p>
          <a:p>
            <a:r>
              <a:rPr lang="fr-FR" b="1" u="sng" dirty="0"/>
              <a:t>CONCLUSION</a:t>
            </a:r>
          </a:p>
          <a:p>
            <a:r>
              <a:rPr lang="fr-FR" dirty="0"/>
              <a:t>On peut remarquer :</a:t>
            </a:r>
          </a:p>
          <a:p>
            <a:r>
              <a:rPr lang="fr-FR" dirty="0"/>
              <a:t>- Qu’</a:t>
            </a:r>
            <a:r>
              <a:rPr lang="fr-FR" b="1" dirty="0"/>
              <a:t>il n’y a pas de solution magique</a:t>
            </a:r>
            <a:r>
              <a:rPr lang="fr-FR" dirty="0"/>
              <a:t>, qui peut remplacer la place dominante de la voiture individuelle actuellement.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Chaque alternative à la voiture individuelle prise isolément (le vélo, le covoiturage, le train, la marche…) a de fortes limites, et </a:t>
            </a:r>
            <a:r>
              <a:rPr lang="fr-FR" b="1" dirty="0"/>
              <a:t>c’est la combinaison des alternatives qui importe </a:t>
            </a:r>
            <a:r>
              <a:rPr lang="fr-FR" dirty="0"/>
              <a:t>pour permettre à une personne ou un ménage de se séparer de la voiture, ou d’en avoir un usage plus raisonné. C’est la </a:t>
            </a:r>
            <a:r>
              <a:rPr lang="fr-FR" b="1" dirty="0"/>
              <a:t>multimodalité</a:t>
            </a:r>
            <a:r>
              <a:rPr lang="fr-FR" dirty="0"/>
              <a:t> (usage de différents modes selon les trajets, selon les besoins).</a:t>
            </a:r>
          </a:p>
          <a:p>
            <a:r>
              <a:rPr lang="fr-FR" dirty="0"/>
              <a:t>- Aussi </a:t>
            </a:r>
            <a:r>
              <a:rPr lang="fr-FR" b="1" dirty="0"/>
              <a:t>la voiture ne disparaît pas </a:t>
            </a:r>
            <a:r>
              <a:rPr lang="fr-FR" dirty="0"/>
              <a:t>dans un tel système de mobilité durable, mais trouve une place bien plus limitée.</a:t>
            </a:r>
          </a:p>
          <a:p>
            <a:r>
              <a:rPr lang="fr-FR" dirty="0"/>
              <a:t>- Enfin, bien qu’un même territoire puisse accueillir différentes solutions de mobilité, </a:t>
            </a:r>
            <a:r>
              <a:rPr lang="fr-FR" b="1" dirty="0"/>
              <a:t>tous les territoires n’ont pas les mêmes alternatives les plus pertinentes </a:t>
            </a:r>
            <a:r>
              <a:rPr lang="fr-FR" dirty="0"/>
              <a:t>pour des mobilités plus sobres et vertueuses (d’un point de vue climat, consommations de ressources, d’espace, activité physique, vitesse / distances / temps de transport, coût, etc.).</a:t>
            </a:r>
          </a:p>
          <a:p>
            <a:endParaRPr lang="fr-FR" dirty="0"/>
          </a:p>
          <a:p>
            <a:r>
              <a:rPr lang="fr-FR" b="1" u="sng" dirty="0"/>
              <a:t>Remarques complémentaires : </a:t>
            </a:r>
          </a:p>
          <a:p>
            <a:r>
              <a:rPr lang="fr-FR" b="1" dirty="0"/>
              <a:t>- Depuis le bas vers le haut</a:t>
            </a:r>
            <a:r>
              <a:rPr lang="fr-FR" dirty="0"/>
              <a:t>, on a des modes de transport de plus en plus rapides, qui permettent de faire des distances de plus en plus importantes. Les modes moins rapides étant généralement moins consommateurs de ressources et d’énergie, la modération des distances de transport (le facteur de demande de transport) est aussi un objectif à poursuivre pour limiter les impacts environnementaux de nos mobilités et faciliter l’usage de modes plus lents et moins </a:t>
            </a:r>
            <a:r>
              <a:rPr lang="fr-FR" dirty="0" err="1"/>
              <a:t>impactants</a:t>
            </a:r>
            <a:r>
              <a:rPr lang="fr-FR" dirty="0"/>
              <a:t>.</a:t>
            </a:r>
          </a:p>
          <a:p>
            <a:r>
              <a:rPr lang="fr-FR" b="1" dirty="0"/>
              <a:t>- De la gauche vers la droite</a:t>
            </a:r>
            <a:r>
              <a:rPr lang="fr-FR" dirty="0"/>
              <a:t>, notamment pour les distances intermédiaires, l’augmentation des flux va de modes de transport individuels à des véhicules et modes de plus en plus massifiés. Ainsi il y a une gradation depuis les véhicules intermédiaires (souvent 1 à 3 places) vers la voiture (souvent 5 places), puis les bus et cars (de l’ordre de 50 places) puis le transport ferroviaire (souvent plusieurs centaines de places)</a:t>
            </a:r>
          </a:p>
          <a:p>
            <a:endParaRPr lang="fr-FR" dirty="0"/>
          </a:p>
          <a:p>
            <a:r>
              <a:rPr lang="fr-FR" dirty="0"/>
              <a:t>- La présentation progressive des différents modes a tendance à se faire dans le sens d’une </a:t>
            </a:r>
            <a:r>
              <a:rPr lang="fr-FR" b="1" dirty="0"/>
              <a:t>HIÉRARCHIE DES MODES</a:t>
            </a:r>
            <a:r>
              <a:rPr lang="fr-FR" dirty="0"/>
              <a:t>, depuis les plus vertueux vers les moins vertueux (notamment en termes de consommation de ressources, et du coup d’énergie, d’émissions de CO2, de pollutions, etc.). </a:t>
            </a:r>
          </a:p>
          <a:p>
            <a:r>
              <a:rPr lang="fr-FR" dirty="0"/>
              <a:t>Jusqu’à maintenant, la hiérarchie a souvent été de privilégier largement la voiture, devant les transports en commun (notamment dans les zones denses, où la voiture devient inefficace), plus récemment le vélo, puis la marche reste trop peu prise en compte dans les politiques de mobilités.</a:t>
            </a:r>
          </a:p>
          <a:p>
            <a:r>
              <a:rPr lang="fr-FR" dirty="0"/>
              <a:t>Cette hiérarchie devrait être renversée, la </a:t>
            </a:r>
            <a:r>
              <a:rPr lang="fr-FR" b="1" dirty="0"/>
              <a:t>marche</a:t>
            </a:r>
            <a:r>
              <a:rPr lang="fr-FR" dirty="0"/>
              <a:t> étant le mode le plus vertueux et à privilégier, devant le </a:t>
            </a:r>
            <a:r>
              <a:rPr lang="fr-FR" b="1" dirty="0"/>
              <a:t>vélo</a:t>
            </a:r>
            <a:r>
              <a:rPr lang="fr-FR" dirty="0"/>
              <a:t>, puis les transports en commun </a:t>
            </a:r>
            <a:r>
              <a:rPr lang="fr-FR" b="1" dirty="0"/>
              <a:t>ferroviaires</a:t>
            </a:r>
            <a:r>
              <a:rPr lang="fr-FR" dirty="0"/>
              <a:t> puis </a:t>
            </a:r>
            <a:r>
              <a:rPr lang="fr-FR" b="1" dirty="0"/>
              <a:t>routiers</a:t>
            </a:r>
            <a:r>
              <a:rPr lang="fr-FR" dirty="0"/>
              <a:t>, puis la </a:t>
            </a:r>
            <a:r>
              <a:rPr lang="fr-FR" b="1" dirty="0"/>
              <a:t>voiture partagée</a:t>
            </a:r>
            <a:r>
              <a:rPr lang="fr-FR" dirty="0"/>
              <a:t>, et enfin la voiture </a:t>
            </a:r>
            <a:r>
              <a:rPr lang="fr-FR" b="1" dirty="0"/>
              <a:t>individuelle</a:t>
            </a:r>
            <a:r>
              <a:rPr lang="fr-FR" dirty="0"/>
              <a:t> et l’</a:t>
            </a:r>
            <a:r>
              <a:rPr lang="fr-FR" b="1" dirty="0"/>
              <a:t>avion</a:t>
            </a:r>
            <a:r>
              <a:rPr lang="fr-FR" dirty="0"/>
              <a:t> qui sont à éviter autant que possible dans un système de mobilité qui vise la sobriété en ressources.</a:t>
            </a: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7F7D2E-1A8E-4199-9A31-15F573E032A0}"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06776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commentaires 2"/>
          <p:cNvSpPr>
            <a:spLocks noGrp="1"/>
          </p:cNvSpPr>
          <p:nvPr>
            <p:ph type="body" idx="1"/>
          </p:nvPr>
        </p:nvSpPr>
        <p:spPr/>
        <p:txBody>
          <a:bodyPr/>
          <a:lstStyle/>
          <a:p>
            <a:r>
              <a:rPr lang="fr-FR" b="1" dirty="0"/>
              <a:t>Figure définitive, sans animation.</a:t>
            </a: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7F7D2E-1A8E-4199-9A31-15F573E032A0}"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35892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625600" y="3886200"/>
            <a:ext cx="9144000" cy="990600"/>
          </a:xfrm>
        </p:spPr>
        <p:txBody>
          <a:bodyPr anchor="t" anchorCtr="0"/>
          <a:lstStyle>
            <a:lvl1pPr algn="r">
              <a:defRPr sz="3200">
                <a:solidFill>
                  <a:schemeClr val="tx1"/>
                </a:solidFill>
              </a:defRPr>
            </a:lvl1pPr>
          </a:lstStyle>
          <a:p>
            <a:r>
              <a:rPr kumimoji="0" lang="fr-FR"/>
              <a:t>Modifiez le style du titre</a:t>
            </a:r>
            <a:endParaRPr kumimoji="0" lang="en-US"/>
          </a:p>
        </p:txBody>
      </p:sp>
      <p:sp>
        <p:nvSpPr>
          <p:cNvPr id="9" name="Sous-titre 8"/>
          <p:cNvSpPr>
            <a:spLocks noGrp="1"/>
          </p:cNvSpPr>
          <p:nvPr>
            <p:ph type="subTitle" idx="1"/>
          </p:nvPr>
        </p:nvSpPr>
        <p:spPr>
          <a:xfrm>
            <a:off x="1625600" y="5124450"/>
            <a:ext cx="9144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a:xfrm>
            <a:off x="8534400" y="6355080"/>
            <a:ext cx="3048000" cy="365760"/>
          </a:xfrm>
        </p:spPr>
        <p:txBody>
          <a:bodyPr/>
          <a:lstStyle>
            <a:lvl1pPr>
              <a:defRPr sz="1400"/>
            </a:lvl1pPr>
          </a:lstStyle>
          <a:p>
            <a:r>
              <a:rPr lang="fr-FR"/>
              <a:t>17/01/2024</a:t>
            </a:r>
          </a:p>
        </p:txBody>
      </p:sp>
      <p:sp>
        <p:nvSpPr>
          <p:cNvPr id="17" name="Espace réservé du pied de page 16"/>
          <p:cNvSpPr>
            <a:spLocks noGrp="1"/>
          </p:cNvSpPr>
          <p:nvPr>
            <p:ph type="ftr" sz="quarter" idx="11"/>
          </p:nvPr>
        </p:nvSpPr>
        <p:spPr>
          <a:xfrm>
            <a:off x="3864864" y="6355080"/>
            <a:ext cx="4632960" cy="365760"/>
          </a:xfrm>
        </p:spPr>
        <p:txBody>
          <a:bodyPr/>
          <a:lstStyle/>
          <a:p>
            <a:r>
              <a:rPr lang="fr-FR"/>
              <a:t>Aurélien Bigo  SNCF, Chaire Energie et Prospérité, CREST – Polytechnique</a:t>
            </a:r>
          </a:p>
        </p:txBody>
      </p:sp>
      <p:sp>
        <p:nvSpPr>
          <p:cNvPr id="29" name="Espace réservé du numéro de diapositive 28"/>
          <p:cNvSpPr>
            <a:spLocks noGrp="1"/>
          </p:cNvSpPr>
          <p:nvPr>
            <p:ph type="sldNum" sz="quarter" idx="12"/>
          </p:nvPr>
        </p:nvSpPr>
        <p:spPr>
          <a:xfrm>
            <a:off x="1621536" y="6355080"/>
            <a:ext cx="1625600" cy="365760"/>
          </a:xfrm>
        </p:spPr>
        <p:txBody>
          <a:bodyPr/>
          <a:lstStyle/>
          <a:p>
            <a:fld id="{7DB8656E-A64D-4224-BA07-37D0C347CFBD}" type="slidenum">
              <a:rPr lang="fr-FR" smtClean="0"/>
              <a:t>‹N°›</a:t>
            </a:fld>
            <a:endParaRPr lang="fr-FR"/>
          </a:p>
        </p:txBody>
      </p:sp>
      <p:sp>
        <p:nvSpPr>
          <p:cNvPr id="21" name="Rectangle 20"/>
          <p:cNvSpPr/>
          <p:nvPr/>
        </p:nvSpPr>
        <p:spPr>
          <a:xfrm>
            <a:off x="1206500" y="3648075"/>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3" name="Rectangle 32"/>
          <p:cNvSpPr/>
          <p:nvPr/>
        </p:nvSpPr>
        <p:spPr>
          <a:xfrm>
            <a:off x="1219200" y="5048250"/>
            <a:ext cx="97536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2" name="Rectangle 21"/>
          <p:cNvSpPr/>
          <p:nvPr/>
        </p:nvSpPr>
        <p:spPr>
          <a:xfrm>
            <a:off x="1206500" y="3648075"/>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Rectangle 31"/>
          <p:cNvSpPr/>
          <p:nvPr/>
        </p:nvSpPr>
        <p:spPr>
          <a:xfrm>
            <a:off x="1219200" y="5048250"/>
            <a:ext cx="3048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r>
              <a:rPr lang="fr-FR"/>
              <a:t>17/01/2024</a:t>
            </a:r>
          </a:p>
        </p:txBody>
      </p:sp>
      <p:sp>
        <p:nvSpPr>
          <p:cNvPr id="5" name="Espace réservé du pied de page 4"/>
          <p:cNvSpPr>
            <a:spLocks noGrp="1"/>
          </p:cNvSpPr>
          <p:nvPr>
            <p:ph type="ftr" sz="quarter" idx="11"/>
          </p:nvPr>
        </p:nvSpPr>
        <p:spPr/>
        <p:txBody>
          <a:bodyPr/>
          <a:lstStyle/>
          <a:p>
            <a:r>
              <a:rPr lang="fr-FR"/>
              <a:t>Aurélien Bigo  SNCF, Chaire Energie et Prospérité, CREST – Polytechnique</a:t>
            </a:r>
          </a:p>
        </p:txBody>
      </p:sp>
      <p:sp>
        <p:nvSpPr>
          <p:cNvPr id="6" name="Espace réservé du numéro de diapositive 5"/>
          <p:cNvSpPr>
            <a:spLocks noGrp="1"/>
          </p:cNvSpPr>
          <p:nvPr>
            <p:ph type="sldNum" sz="quarter" idx="12"/>
          </p:nvPr>
        </p:nvSpPr>
        <p:spPr/>
        <p:txBody>
          <a:bodyPr/>
          <a:lstStyle/>
          <a:p>
            <a:fld id="{7DB8656E-A64D-4224-BA07-37D0C347CFB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r>
              <a:rPr lang="fr-FR"/>
              <a:t>17/01/2024</a:t>
            </a:r>
          </a:p>
        </p:txBody>
      </p:sp>
      <p:sp>
        <p:nvSpPr>
          <p:cNvPr id="5" name="Espace réservé du pied de page 4"/>
          <p:cNvSpPr>
            <a:spLocks noGrp="1"/>
          </p:cNvSpPr>
          <p:nvPr>
            <p:ph type="ftr" sz="quarter" idx="11"/>
          </p:nvPr>
        </p:nvSpPr>
        <p:spPr/>
        <p:txBody>
          <a:bodyPr/>
          <a:lstStyle/>
          <a:p>
            <a:r>
              <a:rPr lang="fr-FR"/>
              <a:t>Aurélien Bigo  SNCF, Chaire Energie et Prospérité, CREST – Polytechnique</a:t>
            </a:r>
          </a:p>
        </p:txBody>
      </p:sp>
      <p:sp>
        <p:nvSpPr>
          <p:cNvPr id="6" name="Espace réservé du numéro de diapositive 5"/>
          <p:cNvSpPr>
            <a:spLocks noGrp="1"/>
          </p:cNvSpPr>
          <p:nvPr>
            <p:ph type="sldNum" sz="quarter" idx="12"/>
          </p:nvPr>
        </p:nvSpPr>
        <p:spPr/>
        <p:txBody>
          <a:bodyPr/>
          <a:lstStyle/>
          <a:p>
            <a:fld id="{7DB8656E-A64D-4224-BA07-37D0C347CFBD}" type="slidenum">
              <a:rPr lang="fr-FR" smtClean="0"/>
              <a:t>‹N°›</a:t>
            </a:fld>
            <a:endParaRPr lang="fr-FR"/>
          </a:p>
        </p:txBody>
      </p:sp>
      <p:sp>
        <p:nvSpPr>
          <p:cNvPr id="7" name="Connecteur droit 6"/>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8" name="Triangle isocèle 7"/>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Connecteur droit 8"/>
          <p:cNvSpPr>
            <a:spLocks noChangeShapeType="1"/>
          </p:cNvSpPr>
          <p:nvPr/>
        </p:nvSpPr>
        <p:spPr bwMode="auto">
          <a:xfrm rot="5400000">
            <a:off x="5814836"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4" name="Espace réservé de la date 3"/>
          <p:cNvSpPr>
            <a:spLocks noGrp="1"/>
          </p:cNvSpPr>
          <p:nvPr>
            <p:ph type="dt" sz="half" idx="10"/>
          </p:nvPr>
        </p:nvSpPr>
        <p:spPr/>
        <p:txBody>
          <a:bodyPr/>
          <a:lstStyle/>
          <a:p>
            <a:r>
              <a:rPr lang="fr-FR"/>
              <a:t>17/01/2024</a:t>
            </a:r>
          </a:p>
        </p:txBody>
      </p:sp>
      <p:sp>
        <p:nvSpPr>
          <p:cNvPr id="5" name="Espace réservé du pied de page 4"/>
          <p:cNvSpPr>
            <a:spLocks noGrp="1"/>
          </p:cNvSpPr>
          <p:nvPr>
            <p:ph type="ftr" sz="quarter" idx="11"/>
          </p:nvPr>
        </p:nvSpPr>
        <p:spPr/>
        <p:txBody>
          <a:bodyPr/>
          <a:lstStyle/>
          <a:p>
            <a:r>
              <a:rPr lang="fr-FR"/>
              <a:t>Aurélien Bigo  SNCF, Chaire Energie et Prospérité, CREST – Polytechnique</a:t>
            </a:r>
          </a:p>
        </p:txBody>
      </p:sp>
      <p:sp>
        <p:nvSpPr>
          <p:cNvPr id="6" name="Espace réservé du numéro de diapositive 5"/>
          <p:cNvSpPr>
            <a:spLocks noGrp="1"/>
          </p:cNvSpPr>
          <p:nvPr>
            <p:ph type="sldNum" sz="quarter" idx="12"/>
          </p:nvPr>
        </p:nvSpPr>
        <p:spPr/>
        <p:txBody>
          <a:bodyPr/>
          <a:lstStyle/>
          <a:p>
            <a:fld id="{7DB8656E-A64D-4224-BA07-37D0C347CFBD}" type="slidenum">
              <a:rPr lang="fr-FR" smtClean="0"/>
              <a:t>‹N°›</a:t>
            </a:fld>
            <a:endParaRPr lang="fr-FR"/>
          </a:p>
        </p:txBody>
      </p:sp>
      <p:sp>
        <p:nvSpPr>
          <p:cNvPr id="8" name="Espace réservé du contenu 7"/>
          <p:cNvSpPr>
            <a:spLocks noGrp="1"/>
          </p:cNvSpPr>
          <p:nvPr>
            <p:ph sz="quarter" idx="1"/>
          </p:nvPr>
        </p:nvSpPr>
        <p:spPr>
          <a:xfrm>
            <a:off x="609600" y="1219200"/>
            <a:ext cx="10972800"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25600" y="2971800"/>
            <a:ext cx="9144000" cy="1066800"/>
          </a:xfrm>
        </p:spPr>
        <p:txBody>
          <a:bodyPr anchor="t" anchorCtr="0"/>
          <a:lstStyle>
            <a:lvl1pPr algn="r">
              <a:buNone/>
              <a:defRPr sz="3200" b="0" cap="none" baseline="0"/>
            </a:lvl1pPr>
          </a:lstStyle>
          <a:p>
            <a:r>
              <a:rPr kumimoji="0" lang="fr-FR"/>
              <a:t>Modifiez le style du titre</a:t>
            </a:r>
            <a:endParaRPr kumimoji="0" lang="en-US"/>
          </a:p>
        </p:txBody>
      </p:sp>
      <p:sp>
        <p:nvSpPr>
          <p:cNvPr id="3" name="Espace réservé du texte 2"/>
          <p:cNvSpPr>
            <a:spLocks noGrp="1"/>
          </p:cNvSpPr>
          <p:nvPr>
            <p:ph type="body" idx="1"/>
          </p:nvPr>
        </p:nvSpPr>
        <p:spPr>
          <a:xfrm>
            <a:off x="1727200" y="4267200"/>
            <a:ext cx="90424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a:xfrm>
            <a:off x="8534400" y="6355080"/>
            <a:ext cx="3048000" cy="365760"/>
          </a:xfrm>
        </p:spPr>
        <p:txBody>
          <a:bodyPr/>
          <a:lstStyle/>
          <a:p>
            <a:r>
              <a:rPr lang="fr-FR"/>
              <a:t>17/01/2024</a:t>
            </a:r>
          </a:p>
        </p:txBody>
      </p:sp>
      <p:sp>
        <p:nvSpPr>
          <p:cNvPr id="5" name="Espace réservé du pied de page 4"/>
          <p:cNvSpPr>
            <a:spLocks noGrp="1"/>
          </p:cNvSpPr>
          <p:nvPr>
            <p:ph type="ftr" sz="quarter" idx="11"/>
          </p:nvPr>
        </p:nvSpPr>
        <p:spPr>
          <a:xfrm>
            <a:off x="3864864" y="6355080"/>
            <a:ext cx="4632960" cy="365760"/>
          </a:xfrm>
        </p:spPr>
        <p:txBody>
          <a:bodyPr/>
          <a:lstStyle/>
          <a:p>
            <a:r>
              <a:rPr lang="fr-FR"/>
              <a:t>Aurélien Bigo  SNCF, Chaire Energie et Prospérité, CREST – Polytechnique</a:t>
            </a:r>
          </a:p>
        </p:txBody>
      </p:sp>
      <p:sp>
        <p:nvSpPr>
          <p:cNvPr id="6" name="Espace réservé du numéro de diapositive 5"/>
          <p:cNvSpPr>
            <a:spLocks noGrp="1"/>
          </p:cNvSpPr>
          <p:nvPr>
            <p:ph type="sldNum" sz="quarter" idx="12"/>
          </p:nvPr>
        </p:nvSpPr>
        <p:spPr>
          <a:xfrm>
            <a:off x="1426464" y="6355080"/>
            <a:ext cx="2027936" cy="365760"/>
          </a:xfrm>
        </p:spPr>
        <p:txBody>
          <a:bodyPr/>
          <a:lstStyle/>
          <a:p>
            <a:fld id="{7DB8656E-A64D-4224-BA07-37D0C347CFBD}" type="slidenum">
              <a:rPr lang="fr-FR" smtClean="0"/>
              <a:t>‹N°›</a:t>
            </a:fld>
            <a:endParaRPr lang="fr-FR"/>
          </a:p>
        </p:txBody>
      </p:sp>
      <p:sp>
        <p:nvSpPr>
          <p:cNvPr id="7" name="Rectangle 6"/>
          <p:cNvSpPr/>
          <p:nvPr/>
        </p:nvSpPr>
        <p:spPr>
          <a:xfrm>
            <a:off x="1219200" y="2819400"/>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1219200" y="2819400"/>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28600"/>
            <a:ext cx="10972800" cy="914400"/>
          </a:xfrm>
        </p:spPr>
        <p:txBody>
          <a:bodyPr/>
          <a:lstStyle/>
          <a:p>
            <a:r>
              <a:rPr kumimoji="0" lang="fr-FR"/>
              <a:t>Modifiez le style du titre</a:t>
            </a:r>
            <a:endParaRPr kumimoji="0" lang="en-US"/>
          </a:p>
        </p:txBody>
      </p:sp>
      <p:sp>
        <p:nvSpPr>
          <p:cNvPr id="5" name="Espace réservé de la date 4"/>
          <p:cNvSpPr>
            <a:spLocks noGrp="1"/>
          </p:cNvSpPr>
          <p:nvPr>
            <p:ph type="dt" sz="half" idx="10"/>
          </p:nvPr>
        </p:nvSpPr>
        <p:spPr/>
        <p:txBody>
          <a:bodyPr/>
          <a:lstStyle/>
          <a:p>
            <a:r>
              <a:rPr lang="fr-FR"/>
              <a:t>17/01/2024</a:t>
            </a:r>
          </a:p>
        </p:txBody>
      </p:sp>
      <p:sp>
        <p:nvSpPr>
          <p:cNvPr id="6" name="Espace réservé du pied de page 5"/>
          <p:cNvSpPr>
            <a:spLocks noGrp="1"/>
          </p:cNvSpPr>
          <p:nvPr>
            <p:ph type="ftr" sz="quarter" idx="11"/>
          </p:nvPr>
        </p:nvSpPr>
        <p:spPr/>
        <p:txBody>
          <a:bodyPr/>
          <a:lstStyle/>
          <a:p>
            <a:r>
              <a:rPr lang="fr-FR"/>
              <a:t>Aurélien Bigo  SNCF, Chaire Energie et Prospérité, CREST – Polytechnique</a:t>
            </a:r>
          </a:p>
        </p:txBody>
      </p:sp>
      <p:sp>
        <p:nvSpPr>
          <p:cNvPr id="7" name="Espace réservé du numéro de diapositive 6"/>
          <p:cNvSpPr>
            <a:spLocks noGrp="1"/>
          </p:cNvSpPr>
          <p:nvPr>
            <p:ph type="sldNum" sz="quarter" idx="12"/>
          </p:nvPr>
        </p:nvSpPr>
        <p:spPr/>
        <p:txBody>
          <a:bodyPr/>
          <a:lstStyle/>
          <a:p>
            <a:fld id="{7DB8656E-A64D-4224-BA07-37D0C347CFBD}" type="slidenum">
              <a:rPr lang="fr-FR" smtClean="0"/>
              <a:t>‹N°›</a:t>
            </a:fld>
            <a:endParaRPr lang="fr-FR"/>
          </a:p>
        </p:txBody>
      </p:sp>
      <p:sp>
        <p:nvSpPr>
          <p:cNvPr id="9" name="Espace réservé du contenu 8"/>
          <p:cNvSpPr>
            <a:spLocks noGrp="1"/>
          </p:cNvSpPr>
          <p:nvPr>
            <p:ph sz="quarter" idx="1"/>
          </p:nvPr>
        </p:nvSpPr>
        <p:spPr>
          <a:xfrm>
            <a:off x="609600" y="1219200"/>
            <a:ext cx="5388864"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6176264" y="1216152"/>
            <a:ext cx="5388864"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28600"/>
            <a:ext cx="10972800" cy="914400"/>
          </a:xfrm>
        </p:spPr>
        <p:txBody>
          <a:bodyPr anchor="ctr"/>
          <a:lstStyle>
            <a:lvl1pPr>
              <a:defRPr/>
            </a:lvl1pPr>
          </a:lstStyle>
          <a:p>
            <a:r>
              <a:rPr kumimoji="0" lang="fr-FR"/>
              <a:t>Modifiez le style du titre</a:t>
            </a:r>
            <a:endParaRPr kumimoji="0" lang="en-US"/>
          </a:p>
        </p:txBody>
      </p:sp>
      <p:sp>
        <p:nvSpPr>
          <p:cNvPr id="3" name="Espace réservé du texte 2"/>
          <p:cNvSpPr>
            <a:spLocks noGrp="1"/>
          </p:cNvSpPr>
          <p:nvPr>
            <p:ph type="body" idx="1"/>
          </p:nvPr>
        </p:nvSpPr>
        <p:spPr>
          <a:xfrm>
            <a:off x="609600" y="1285875"/>
            <a:ext cx="5386917"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6197601" y="1295400"/>
            <a:ext cx="5389033"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7" name="Espace réservé de la date 6"/>
          <p:cNvSpPr>
            <a:spLocks noGrp="1"/>
          </p:cNvSpPr>
          <p:nvPr>
            <p:ph type="dt" sz="half" idx="10"/>
          </p:nvPr>
        </p:nvSpPr>
        <p:spPr/>
        <p:txBody>
          <a:bodyPr/>
          <a:lstStyle/>
          <a:p>
            <a:r>
              <a:rPr lang="fr-FR"/>
              <a:t>17/01/2024</a:t>
            </a:r>
          </a:p>
        </p:txBody>
      </p:sp>
      <p:sp>
        <p:nvSpPr>
          <p:cNvPr id="8" name="Espace réservé du pied de page 7"/>
          <p:cNvSpPr>
            <a:spLocks noGrp="1"/>
          </p:cNvSpPr>
          <p:nvPr>
            <p:ph type="ftr" sz="quarter" idx="11"/>
          </p:nvPr>
        </p:nvSpPr>
        <p:spPr/>
        <p:txBody>
          <a:bodyPr/>
          <a:lstStyle/>
          <a:p>
            <a:r>
              <a:rPr lang="fr-FR"/>
              <a:t>Aurélien Bigo  SNCF, Chaire Energie et Prospérité, CREST – Polytechnique</a:t>
            </a:r>
          </a:p>
        </p:txBody>
      </p:sp>
      <p:sp>
        <p:nvSpPr>
          <p:cNvPr id="9" name="Espace réservé du numéro de diapositive 8"/>
          <p:cNvSpPr>
            <a:spLocks noGrp="1"/>
          </p:cNvSpPr>
          <p:nvPr>
            <p:ph type="sldNum" sz="quarter" idx="12"/>
          </p:nvPr>
        </p:nvSpPr>
        <p:spPr/>
        <p:txBody>
          <a:bodyPr/>
          <a:lstStyle/>
          <a:p>
            <a:fld id="{7DB8656E-A64D-4224-BA07-37D0C347CFBD}" type="slidenum">
              <a:rPr lang="fr-FR" smtClean="0"/>
              <a:t>‹N°›</a:t>
            </a:fld>
            <a:endParaRPr lang="fr-FR"/>
          </a:p>
        </p:txBody>
      </p:sp>
      <p:sp>
        <p:nvSpPr>
          <p:cNvPr id="11" name="Espace réservé du contenu 10"/>
          <p:cNvSpPr>
            <a:spLocks noGrp="1"/>
          </p:cNvSpPr>
          <p:nvPr>
            <p:ph sz="quarter" idx="2"/>
          </p:nvPr>
        </p:nvSpPr>
        <p:spPr>
          <a:xfrm>
            <a:off x="609600" y="2133600"/>
            <a:ext cx="5384800" cy="40386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6197600" y="2133600"/>
            <a:ext cx="5384800" cy="40386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28600"/>
            <a:ext cx="10972800" cy="914400"/>
          </a:xfrm>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r>
              <a:rPr lang="fr-FR"/>
              <a:t>17/01/2024</a:t>
            </a:r>
          </a:p>
        </p:txBody>
      </p:sp>
      <p:sp>
        <p:nvSpPr>
          <p:cNvPr id="4" name="Espace réservé du pied de page 3"/>
          <p:cNvSpPr>
            <a:spLocks noGrp="1"/>
          </p:cNvSpPr>
          <p:nvPr>
            <p:ph type="ftr" sz="quarter" idx="11"/>
          </p:nvPr>
        </p:nvSpPr>
        <p:spPr/>
        <p:txBody>
          <a:bodyPr/>
          <a:lstStyle/>
          <a:p>
            <a:r>
              <a:rPr lang="fr-FR"/>
              <a:t>Aurélien Bigo  SNCF, Chaire Energie et Prospérité, CREST – Polytechnique</a:t>
            </a:r>
          </a:p>
        </p:txBody>
      </p:sp>
      <p:sp>
        <p:nvSpPr>
          <p:cNvPr id="5" name="Espace réservé du numéro de diapositive 4"/>
          <p:cNvSpPr>
            <a:spLocks noGrp="1"/>
          </p:cNvSpPr>
          <p:nvPr>
            <p:ph type="sldNum" sz="quarter" idx="12"/>
          </p:nvPr>
        </p:nvSpPr>
        <p:spPr/>
        <p:txBody>
          <a:bodyPr/>
          <a:lstStyle/>
          <a:p>
            <a:fld id="{7DB8656E-A64D-4224-BA07-37D0C347CFBD}" type="slidenum">
              <a:rPr lang="fr-FR" smtClean="0"/>
              <a:t>‹N°›</a:t>
            </a:fld>
            <a:endParaRPr lang="fr-FR"/>
          </a:p>
        </p:txBody>
      </p:sp>
      <p:sp>
        <p:nvSpPr>
          <p:cNvPr id="6" name="Triangle isocè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17/01/2024</a:t>
            </a:r>
          </a:p>
        </p:txBody>
      </p:sp>
      <p:sp>
        <p:nvSpPr>
          <p:cNvPr id="3" name="Espace réservé du pied de page 2"/>
          <p:cNvSpPr>
            <a:spLocks noGrp="1"/>
          </p:cNvSpPr>
          <p:nvPr>
            <p:ph type="ftr" sz="quarter" idx="11"/>
          </p:nvPr>
        </p:nvSpPr>
        <p:spPr/>
        <p:txBody>
          <a:bodyPr/>
          <a:lstStyle/>
          <a:p>
            <a:r>
              <a:rPr lang="fr-FR"/>
              <a:t>Aurélien Bigo  SNCF, Chaire Energie et Prospérité, CREST – Polytechnique</a:t>
            </a:r>
          </a:p>
        </p:txBody>
      </p:sp>
      <p:sp>
        <p:nvSpPr>
          <p:cNvPr id="4" name="Espace réservé du numéro de diapositive 3"/>
          <p:cNvSpPr>
            <a:spLocks noGrp="1"/>
          </p:cNvSpPr>
          <p:nvPr>
            <p:ph type="sldNum" sz="quarter" idx="12"/>
          </p:nvPr>
        </p:nvSpPr>
        <p:spPr/>
        <p:txBody>
          <a:bodyPr/>
          <a:lstStyle/>
          <a:p>
            <a:fld id="{7DB8656E-A64D-4224-BA07-37D0C347CFBD}" type="slidenum">
              <a:rPr lang="fr-FR" smtClean="0"/>
              <a:t>‹N°›</a:t>
            </a:fld>
            <a:endParaRPr lang="fr-FR"/>
          </a:p>
        </p:txBody>
      </p:sp>
      <p:sp>
        <p:nvSpPr>
          <p:cNvPr id="5" name="Connecteur droit 4"/>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6" name="Triangle isocè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32800" y="304800"/>
            <a:ext cx="33528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a:t>Modifiez le style du titre</a:t>
            </a:r>
            <a:endParaRPr kumimoji="0" lang="en-US"/>
          </a:p>
        </p:txBody>
      </p:sp>
      <p:sp>
        <p:nvSpPr>
          <p:cNvPr id="3" name="Espace réservé du texte 2"/>
          <p:cNvSpPr>
            <a:spLocks noGrp="1"/>
          </p:cNvSpPr>
          <p:nvPr>
            <p:ph type="body" idx="2"/>
          </p:nvPr>
        </p:nvSpPr>
        <p:spPr>
          <a:xfrm>
            <a:off x="8432800" y="1219201"/>
            <a:ext cx="33528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r>
              <a:rPr lang="fr-FR"/>
              <a:t>17/01/2024</a:t>
            </a:r>
          </a:p>
        </p:txBody>
      </p:sp>
      <p:sp>
        <p:nvSpPr>
          <p:cNvPr id="6" name="Espace réservé du pied de page 5"/>
          <p:cNvSpPr>
            <a:spLocks noGrp="1"/>
          </p:cNvSpPr>
          <p:nvPr>
            <p:ph type="ftr" sz="quarter" idx="11"/>
          </p:nvPr>
        </p:nvSpPr>
        <p:spPr/>
        <p:txBody>
          <a:bodyPr/>
          <a:lstStyle/>
          <a:p>
            <a:r>
              <a:rPr lang="fr-FR"/>
              <a:t>Aurélien Bigo  SNCF, Chaire Energie et Prospérité, CREST – Polytechnique</a:t>
            </a:r>
          </a:p>
        </p:txBody>
      </p:sp>
      <p:sp>
        <p:nvSpPr>
          <p:cNvPr id="7" name="Espace réservé du numéro de diapositive 6"/>
          <p:cNvSpPr>
            <a:spLocks noGrp="1"/>
          </p:cNvSpPr>
          <p:nvPr>
            <p:ph type="sldNum" sz="quarter" idx="12"/>
          </p:nvPr>
        </p:nvSpPr>
        <p:spPr/>
        <p:txBody>
          <a:bodyPr/>
          <a:lstStyle/>
          <a:p>
            <a:fld id="{7DB8656E-A64D-4224-BA07-37D0C347CFBD}" type="slidenum">
              <a:rPr lang="fr-FR" smtClean="0"/>
              <a:t>‹N°›</a:t>
            </a:fld>
            <a:endParaRPr lang="fr-FR"/>
          </a:p>
        </p:txBody>
      </p:sp>
      <p:sp>
        <p:nvSpPr>
          <p:cNvPr id="8" name="Connecteur droit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Connecteur droit 9"/>
          <p:cNvSpPr>
            <a:spLocks noChangeShapeType="1"/>
          </p:cNvSpPr>
          <p:nvPr/>
        </p:nvSpPr>
        <p:spPr bwMode="auto">
          <a:xfrm rot="5400000">
            <a:off x="5220033"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Triangle isocè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Espace réservé du contenu 11"/>
          <p:cNvSpPr>
            <a:spLocks noGrp="1"/>
          </p:cNvSpPr>
          <p:nvPr>
            <p:ph sz="quarter" idx="1"/>
          </p:nvPr>
        </p:nvSpPr>
        <p:spPr>
          <a:xfrm>
            <a:off x="406400" y="304800"/>
            <a:ext cx="7620000" cy="5715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609600" y="500856"/>
            <a:ext cx="10972800" cy="674688"/>
          </a:xfrm>
          <a:ln>
            <a:solidFill>
              <a:schemeClr val="accent1"/>
            </a:solidFill>
          </a:ln>
        </p:spPr>
        <p:txBody>
          <a:bodyPr lIns="274320" anchor="ctr"/>
          <a:lstStyle>
            <a:lvl1pPr algn="r">
              <a:buNone/>
              <a:defRPr sz="2000" b="0">
                <a:solidFill>
                  <a:schemeClr val="tx1"/>
                </a:solidFill>
              </a:defRPr>
            </a:lvl1pPr>
          </a:lstStyle>
          <a:p>
            <a:r>
              <a:rPr kumimoji="0" lang="fr-FR"/>
              <a:t>Modifiez le style du titre</a:t>
            </a:r>
            <a:endParaRPr kumimoji="0" lang="en-US"/>
          </a:p>
        </p:txBody>
      </p:sp>
      <p:sp>
        <p:nvSpPr>
          <p:cNvPr id="3" name="Espace réservé pour une image  2"/>
          <p:cNvSpPr>
            <a:spLocks noGrp="1"/>
          </p:cNvSpPr>
          <p:nvPr>
            <p:ph type="pic" idx="1"/>
          </p:nvPr>
        </p:nvSpPr>
        <p:spPr>
          <a:xfrm>
            <a:off x="609600" y="1905000"/>
            <a:ext cx="10972800" cy="4270248"/>
          </a:xfrm>
          <a:solidFill>
            <a:schemeClr val="tx1">
              <a:shade val="50000"/>
            </a:schemeClr>
          </a:solidFill>
          <a:ln>
            <a:noFill/>
          </a:ln>
          <a:effectLst/>
        </p:spPr>
        <p:txBody>
          <a:bodyPr/>
          <a:lstStyle>
            <a:lvl1pPr marL="0" indent="0">
              <a:spcBef>
                <a:spcPts val="600"/>
              </a:spcBef>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609600" y="1219200"/>
            <a:ext cx="109728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r>
              <a:rPr lang="fr-FR"/>
              <a:t>17/01/2024</a:t>
            </a:r>
          </a:p>
        </p:txBody>
      </p:sp>
      <p:sp>
        <p:nvSpPr>
          <p:cNvPr id="6" name="Espace réservé du pied de page 5"/>
          <p:cNvSpPr>
            <a:spLocks noGrp="1"/>
          </p:cNvSpPr>
          <p:nvPr>
            <p:ph type="ftr" sz="quarter" idx="11"/>
          </p:nvPr>
        </p:nvSpPr>
        <p:spPr/>
        <p:txBody>
          <a:bodyPr/>
          <a:lstStyle/>
          <a:p>
            <a:r>
              <a:rPr lang="fr-FR"/>
              <a:t>Aurélien Bigo  SNCF, Chaire Energie et Prospérité, CREST – Polytechnique</a:t>
            </a:r>
          </a:p>
        </p:txBody>
      </p:sp>
      <p:sp>
        <p:nvSpPr>
          <p:cNvPr id="7" name="Espace réservé du numéro de diapositive 6"/>
          <p:cNvSpPr>
            <a:spLocks noGrp="1"/>
          </p:cNvSpPr>
          <p:nvPr>
            <p:ph type="sldNum" sz="quarter" idx="12"/>
          </p:nvPr>
        </p:nvSpPr>
        <p:spPr/>
        <p:txBody>
          <a:bodyPr/>
          <a:lstStyle/>
          <a:p>
            <a:fld id="{7DB8656E-A64D-4224-BA07-37D0C347CFBD}" type="slidenum">
              <a:rPr lang="fr-FR" smtClean="0"/>
              <a:t>‹N°›</a:t>
            </a:fld>
            <a:endParaRPr lang="fr-FR"/>
          </a:p>
        </p:txBody>
      </p:sp>
      <p:sp>
        <p:nvSpPr>
          <p:cNvPr id="8" name="Connecteur droit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9" name="Triangle isocè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609600" y="500856"/>
            <a:ext cx="24384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152400"/>
            <a:ext cx="10972800" cy="990600"/>
          </a:xfrm>
          <a:prstGeom prst="rect">
            <a:avLst/>
          </a:prstGeom>
        </p:spPr>
        <p:txBody>
          <a:bodyPr vert="horz" anchor="b" anchorCtr="0">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609600" y="1219200"/>
            <a:ext cx="10972800" cy="4910328"/>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8534400" y="6356350"/>
            <a:ext cx="3052064" cy="365760"/>
          </a:xfrm>
          <a:prstGeom prst="rect">
            <a:avLst/>
          </a:prstGeom>
        </p:spPr>
        <p:txBody>
          <a:bodyPr vert="horz"/>
          <a:lstStyle>
            <a:lvl1pPr algn="l" eaLnBrk="1" latinLnBrk="0" hangingPunct="1">
              <a:defRPr kumimoji="0" sz="1400">
                <a:solidFill>
                  <a:schemeClr val="tx2"/>
                </a:solidFill>
              </a:defRPr>
            </a:lvl1pPr>
          </a:lstStyle>
          <a:p>
            <a:r>
              <a:rPr lang="fr-FR"/>
              <a:t>17/01/2024</a:t>
            </a:r>
          </a:p>
        </p:txBody>
      </p:sp>
      <p:sp>
        <p:nvSpPr>
          <p:cNvPr id="3" name="Espace réservé du pied de page 2"/>
          <p:cNvSpPr>
            <a:spLocks noGrp="1"/>
          </p:cNvSpPr>
          <p:nvPr>
            <p:ph type="ftr" sz="quarter" idx="3"/>
          </p:nvPr>
        </p:nvSpPr>
        <p:spPr>
          <a:xfrm>
            <a:off x="3864864" y="6356350"/>
            <a:ext cx="4673600" cy="365760"/>
          </a:xfrm>
          <a:prstGeom prst="rect">
            <a:avLst/>
          </a:prstGeom>
        </p:spPr>
        <p:txBody>
          <a:bodyPr vert="horz"/>
          <a:lstStyle>
            <a:lvl1pPr algn="r" eaLnBrk="1" latinLnBrk="0" hangingPunct="1">
              <a:defRPr kumimoji="0" sz="1400">
                <a:solidFill>
                  <a:schemeClr val="tx2"/>
                </a:solidFill>
              </a:defRPr>
            </a:lvl1pPr>
          </a:lstStyle>
          <a:p>
            <a:r>
              <a:rPr lang="fr-FR"/>
              <a:t>Aurélien Bigo  SNCF, Chaire Energie et Prospérité, CREST – Polytechnique</a:t>
            </a:r>
          </a:p>
        </p:txBody>
      </p:sp>
      <p:sp>
        <p:nvSpPr>
          <p:cNvPr id="23" name="Espace réservé du numéro de diapositive 22"/>
          <p:cNvSpPr>
            <a:spLocks noGrp="1"/>
          </p:cNvSpPr>
          <p:nvPr>
            <p:ph type="sldNum" sz="quarter" idx="4"/>
          </p:nvPr>
        </p:nvSpPr>
        <p:spPr>
          <a:xfrm>
            <a:off x="816864" y="6356350"/>
            <a:ext cx="2641600" cy="365760"/>
          </a:xfrm>
          <a:prstGeom prst="rect">
            <a:avLst/>
          </a:prstGeom>
        </p:spPr>
        <p:txBody>
          <a:bodyPr vert="horz"/>
          <a:lstStyle>
            <a:lvl1pPr algn="l" eaLnBrk="1" latinLnBrk="0" hangingPunct="1">
              <a:defRPr kumimoji="0" sz="1400">
                <a:solidFill>
                  <a:schemeClr val="tx2"/>
                </a:solidFill>
              </a:defRPr>
            </a:lvl1pPr>
          </a:lstStyle>
          <a:p>
            <a:fld id="{7DB8656E-A64D-4224-BA07-37D0C347CFBD}" type="slidenum">
              <a:rPr lang="fr-FR" smtClean="0"/>
              <a:t>‹N°›</a:t>
            </a:fld>
            <a:endParaRPr lang="fr-FR"/>
          </a:p>
        </p:txBody>
      </p:sp>
      <p:sp>
        <p:nvSpPr>
          <p:cNvPr id="28" name="Connecteur droit 2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29" name="Connecteur droit 28"/>
          <p:cNvSpPr>
            <a:spLocks noChangeShapeType="1"/>
          </p:cNvSpPr>
          <p:nvPr/>
        </p:nvSpPr>
        <p:spPr bwMode="auto">
          <a:xfrm>
            <a:off x="609600" y="1143000"/>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Triangle isocèle 9"/>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2.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1.png"/><Relationship Id="rId17" Type="http://schemas.openxmlformats.org/officeDocument/2006/relationships/image" Target="../media/image14.png"/><Relationship Id="rId2" Type="http://schemas.openxmlformats.org/officeDocument/2006/relationships/notesSlide" Target="../notesSlides/notesSlide3.xml"/><Relationship Id="rId16"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0.png"/><Relationship Id="rId5" Type="http://schemas.openxmlformats.org/officeDocument/2006/relationships/image" Target="../media/image5.png"/><Relationship Id="rId15" Type="http://schemas.openxmlformats.org/officeDocument/2006/relationships/image" Target="../media/image4.jpeg"/><Relationship Id="rId10" Type="http://schemas.microsoft.com/office/2007/relationships/hdphoto" Target="../media/hdphoto1.wdp"/><Relationship Id="rId4" Type="http://schemas.openxmlformats.org/officeDocument/2006/relationships/image" Target="../media/image2.png"/><Relationship Id="rId9" Type="http://schemas.openxmlformats.org/officeDocument/2006/relationships/image" Target="../media/image9.png"/><Relationship Id="rId14" Type="http://schemas.microsoft.com/office/2007/relationships/hdphoto" Target="../media/hdphoto2.wdp"/></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3.png"/><Relationship Id="rId18" Type="http://schemas.openxmlformats.org/officeDocument/2006/relationships/image" Target="../media/image7.png"/><Relationship Id="rId3" Type="http://schemas.openxmlformats.org/officeDocument/2006/relationships/image" Target="../media/image6.png"/><Relationship Id="rId7" Type="http://schemas.microsoft.com/office/2007/relationships/hdphoto" Target="../media/hdphoto1.wdp"/><Relationship Id="rId12" Type="http://schemas.openxmlformats.org/officeDocument/2006/relationships/image" Target="../media/image4.jpeg"/><Relationship Id="rId17" Type="http://schemas.openxmlformats.org/officeDocument/2006/relationships/image" Target="../media/image2.png"/><Relationship Id="rId2" Type="http://schemas.openxmlformats.org/officeDocument/2006/relationships/notesSlide" Target="../notesSlides/notesSlide4.xml"/><Relationship Id="rId16"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9.png"/><Relationship Id="rId11" Type="http://schemas.microsoft.com/office/2007/relationships/hdphoto" Target="../media/hdphoto2.wdp"/><Relationship Id="rId5" Type="http://schemas.openxmlformats.org/officeDocument/2006/relationships/image" Target="../media/image8.png"/><Relationship Id="rId15" Type="http://schemas.openxmlformats.org/officeDocument/2006/relationships/image" Target="../media/image14.png"/><Relationship Id="rId10" Type="http://schemas.openxmlformats.org/officeDocument/2006/relationships/image" Target="../media/image12.png"/><Relationship Id="rId4" Type="http://schemas.openxmlformats.org/officeDocument/2006/relationships/image" Target="../media/image15.png"/><Relationship Id="rId9" Type="http://schemas.openxmlformats.org/officeDocument/2006/relationships/image" Target="../media/image11.png"/><Relationship Id="rId1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59496" y="3645024"/>
            <a:ext cx="9361040" cy="1296166"/>
          </a:xfrm>
        </p:spPr>
        <p:txBody>
          <a:bodyPr anchor="ctr">
            <a:noAutofit/>
          </a:bodyPr>
          <a:lstStyle/>
          <a:p>
            <a:pPr algn="ctr"/>
            <a:r>
              <a:rPr lang="fr-FR" sz="3200" dirty="0"/>
              <a:t>Quelles solutions de mobilité </a:t>
            </a:r>
            <a:br>
              <a:rPr lang="fr-FR" sz="3200" dirty="0"/>
            </a:br>
            <a:r>
              <a:rPr lang="fr-FR" sz="3200" dirty="0"/>
              <a:t>selon les territoires ?</a:t>
            </a:r>
          </a:p>
        </p:txBody>
      </p:sp>
      <p:sp>
        <p:nvSpPr>
          <p:cNvPr id="3" name="Sous-titre 2"/>
          <p:cNvSpPr>
            <a:spLocks noGrp="1"/>
          </p:cNvSpPr>
          <p:nvPr>
            <p:ph type="subTitle" idx="1"/>
          </p:nvPr>
        </p:nvSpPr>
        <p:spPr>
          <a:xfrm>
            <a:off x="1559496" y="5058000"/>
            <a:ext cx="9361040" cy="684000"/>
          </a:xfrm>
        </p:spPr>
        <p:txBody>
          <a:bodyPr anchor="ctr">
            <a:noAutofit/>
          </a:bodyPr>
          <a:lstStyle/>
          <a:p>
            <a:pPr algn="ctr"/>
            <a:r>
              <a:rPr lang="fr-FR" sz="1800" dirty="0"/>
              <a:t>Animation avec détails à lire en commentaires ci-dessous</a:t>
            </a:r>
          </a:p>
        </p:txBody>
      </p:sp>
      <p:sp>
        <p:nvSpPr>
          <p:cNvPr id="4" name="Espace réservé de la date 3"/>
          <p:cNvSpPr>
            <a:spLocks noGrp="1"/>
          </p:cNvSpPr>
          <p:nvPr>
            <p:ph type="dt" sz="half" idx="10"/>
          </p:nvPr>
        </p:nvSpPr>
        <p:spPr>
          <a:xfrm>
            <a:off x="7924800" y="6355080"/>
            <a:ext cx="2635696" cy="365760"/>
          </a:xfrm>
        </p:spPr>
        <p:txBody>
          <a:bodyPr/>
          <a:lstStyle/>
          <a:p>
            <a:pPr algn="r"/>
            <a:r>
              <a:rPr lang="fr-FR">
                <a:solidFill>
                  <a:srgbClr val="464653"/>
                </a:solidFill>
              </a:rPr>
              <a:t>17/01/2024</a:t>
            </a:r>
            <a:endParaRPr lang="fr-FR" dirty="0">
              <a:solidFill>
                <a:srgbClr val="464653"/>
              </a:solidFill>
            </a:endParaRPr>
          </a:p>
        </p:txBody>
      </p:sp>
      <p:sp>
        <p:nvSpPr>
          <p:cNvPr id="6" name="Espace réservé du numéro de diapositive 5"/>
          <p:cNvSpPr>
            <a:spLocks noGrp="1"/>
          </p:cNvSpPr>
          <p:nvPr>
            <p:ph type="sldNum" sz="quarter" idx="12"/>
          </p:nvPr>
        </p:nvSpPr>
        <p:spPr>
          <a:xfrm>
            <a:off x="1919536" y="6355080"/>
            <a:ext cx="1219200" cy="365760"/>
          </a:xfrm>
        </p:spPr>
        <p:txBody>
          <a:bodyPr/>
          <a:lstStyle/>
          <a:p>
            <a:fld id="{7DB8656E-A64D-4224-BA07-37D0C347CFBD}" type="slidenum">
              <a:rPr lang="fr-FR" smtClean="0">
                <a:solidFill>
                  <a:srgbClr val="464653"/>
                </a:solidFill>
              </a:rPr>
              <a:pPr/>
              <a:t>1</a:t>
            </a:fld>
            <a:endParaRPr lang="fr-FR">
              <a:solidFill>
                <a:srgbClr val="464653"/>
              </a:solidFill>
            </a:endParaRPr>
          </a:p>
        </p:txBody>
      </p:sp>
      <p:sp>
        <p:nvSpPr>
          <p:cNvPr id="7" name="Espace réservé du pied de page 3"/>
          <p:cNvSpPr txBox="1">
            <a:spLocks/>
          </p:cNvSpPr>
          <p:nvPr/>
        </p:nvSpPr>
        <p:spPr>
          <a:xfrm>
            <a:off x="2783632" y="6336000"/>
            <a:ext cx="6336704" cy="501650"/>
          </a:xfrm>
          <a:prstGeom prst="rect">
            <a:avLst/>
          </a:prstGeom>
        </p:spPr>
        <p:txBody>
          <a:bodyPr vert="horz"/>
          <a:lstStyle>
            <a:defPPr>
              <a:defRPr lang="fr-FR"/>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b="1" dirty="0">
                <a:solidFill>
                  <a:srgbClr val="464653"/>
                </a:solidFill>
              </a:rPr>
              <a:t>Aurélien Bigo </a:t>
            </a:r>
          </a:p>
          <a:p>
            <a:pPr algn="ctr"/>
            <a:r>
              <a:rPr lang="fr-FR" dirty="0">
                <a:solidFill>
                  <a:srgbClr val="464653"/>
                </a:solidFill>
              </a:rPr>
              <a:t>Chercheur sur la transition énergétique des transports</a:t>
            </a:r>
          </a:p>
        </p:txBody>
      </p:sp>
    </p:spTree>
    <p:extLst>
      <p:ext uri="{BB962C8B-B14F-4D97-AF65-F5344CB8AC3E}">
        <p14:creationId xmlns:p14="http://schemas.microsoft.com/office/powerpoint/2010/main" val="3687075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pPr algn="r"/>
            <a:r>
              <a:rPr lang="fr-FR">
                <a:solidFill>
                  <a:srgbClr val="464653"/>
                </a:solidFill>
                <a:latin typeface="Gill Sans MT"/>
              </a:rPr>
              <a:t>17/01/2024</a:t>
            </a:r>
            <a:endParaRPr lang="fr-FR" dirty="0">
              <a:solidFill>
                <a:srgbClr val="464653"/>
              </a:solidFill>
              <a:latin typeface="Gill Sans MT"/>
            </a:endParaRPr>
          </a:p>
        </p:txBody>
      </p:sp>
      <p:sp>
        <p:nvSpPr>
          <p:cNvPr id="5" name="Espace réservé du numéro de diapositive 4"/>
          <p:cNvSpPr>
            <a:spLocks noGrp="1"/>
          </p:cNvSpPr>
          <p:nvPr>
            <p:ph type="sldNum" sz="quarter" idx="12"/>
          </p:nvPr>
        </p:nvSpPr>
        <p:spPr/>
        <p:txBody>
          <a:bodyPr/>
          <a:lstStyle/>
          <a:p>
            <a:fld id="{7DB8656E-A64D-4224-BA07-37D0C347CFBD}" type="slidenum">
              <a:rPr lang="fr-FR">
                <a:solidFill>
                  <a:srgbClr val="464653"/>
                </a:solidFill>
                <a:latin typeface="Gill Sans MT"/>
              </a:rPr>
              <a:pPr/>
              <a:t>2</a:t>
            </a:fld>
            <a:endParaRPr lang="fr-FR">
              <a:solidFill>
                <a:srgbClr val="464653"/>
              </a:solidFill>
              <a:latin typeface="Gill Sans MT"/>
            </a:endParaRPr>
          </a:p>
        </p:txBody>
      </p:sp>
      <p:sp>
        <p:nvSpPr>
          <p:cNvPr id="10" name="Espace réservé du pied de page 3"/>
          <p:cNvSpPr txBox="1">
            <a:spLocks/>
          </p:cNvSpPr>
          <p:nvPr/>
        </p:nvSpPr>
        <p:spPr>
          <a:xfrm>
            <a:off x="2783632" y="6356351"/>
            <a:ext cx="6336704" cy="501651"/>
          </a:xfrm>
          <a:prstGeom prst="rect">
            <a:avLst/>
          </a:prstGeom>
        </p:spPr>
        <p:txBody>
          <a:bodyPr vert="horz"/>
          <a:lstStyle>
            <a:defPPr>
              <a:defRPr lang="fr-FR"/>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fr-FR" dirty="0">
              <a:solidFill>
                <a:srgbClr val="464653"/>
              </a:solidFill>
              <a:latin typeface="Gill Sans MT"/>
            </a:endParaRPr>
          </a:p>
        </p:txBody>
      </p:sp>
      <p:sp>
        <p:nvSpPr>
          <p:cNvPr id="44" name="Espace réservé du pied de page 3"/>
          <p:cNvSpPr txBox="1">
            <a:spLocks/>
          </p:cNvSpPr>
          <p:nvPr/>
        </p:nvSpPr>
        <p:spPr>
          <a:xfrm>
            <a:off x="2783632" y="6356350"/>
            <a:ext cx="6336704" cy="468000"/>
          </a:xfrm>
          <a:prstGeom prst="rect">
            <a:avLst/>
          </a:prstGeom>
        </p:spPr>
        <p:txBody>
          <a:bodyPr vert="horz"/>
          <a:lstStyle>
            <a:defPPr>
              <a:defRPr lang="fr-FR"/>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200" i="1" dirty="0"/>
              <a:t> </a:t>
            </a:r>
            <a:endParaRPr lang="fr-FR" i="1" dirty="0"/>
          </a:p>
        </p:txBody>
      </p:sp>
      <p:cxnSp>
        <p:nvCxnSpPr>
          <p:cNvPr id="4" name="Connecteur droit avec flèche 3">
            <a:extLst>
              <a:ext uri="{FF2B5EF4-FFF2-40B4-BE49-F238E27FC236}">
                <a16:creationId xmlns:a16="http://schemas.microsoft.com/office/drawing/2014/main" id="{A957E3D2-FC56-EEE8-308D-F52CF090CE9A}"/>
              </a:ext>
            </a:extLst>
          </p:cNvPr>
          <p:cNvCxnSpPr>
            <a:cxnSpLocks/>
          </p:cNvCxnSpPr>
          <p:nvPr/>
        </p:nvCxnSpPr>
        <p:spPr>
          <a:xfrm flipV="1">
            <a:off x="1118444" y="1573094"/>
            <a:ext cx="0" cy="432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ZoneTexte 66">
            <a:extLst>
              <a:ext uri="{FF2B5EF4-FFF2-40B4-BE49-F238E27FC236}">
                <a16:creationId xmlns:a16="http://schemas.microsoft.com/office/drawing/2014/main" id="{6A73CD7D-A9A0-8BC0-83BC-E6248B6764D8}"/>
              </a:ext>
            </a:extLst>
          </p:cNvPr>
          <p:cNvSpPr txBox="1"/>
          <p:nvPr/>
        </p:nvSpPr>
        <p:spPr>
          <a:xfrm>
            <a:off x="609600" y="1617204"/>
            <a:ext cx="532618" cy="230832"/>
          </a:xfrm>
          <a:prstGeom prst="rect">
            <a:avLst/>
          </a:prstGeom>
          <a:noFill/>
        </p:spPr>
        <p:txBody>
          <a:bodyPr wrap="square" rtlCol="0">
            <a:spAutoFit/>
          </a:bodyPr>
          <a:lstStyle/>
          <a:p>
            <a:pPr algn="r"/>
            <a:r>
              <a:rPr lang="fr-FR" sz="900" dirty="0"/>
              <a:t>10 000</a:t>
            </a:r>
          </a:p>
        </p:txBody>
      </p:sp>
      <p:sp>
        <p:nvSpPr>
          <p:cNvPr id="68" name="ZoneTexte 67">
            <a:extLst>
              <a:ext uri="{FF2B5EF4-FFF2-40B4-BE49-F238E27FC236}">
                <a16:creationId xmlns:a16="http://schemas.microsoft.com/office/drawing/2014/main" id="{A7EB46CB-8120-8D73-9C66-713D4CC84F6E}"/>
              </a:ext>
            </a:extLst>
          </p:cNvPr>
          <p:cNvSpPr txBox="1"/>
          <p:nvPr/>
        </p:nvSpPr>
        <p:spPr>
          <a:xfrm>
            <a:off x="609600" y="2481300"/>
            <a:ext cx="532618" cy="230832"/>
          </a:xfrm>
          <a:prstGeom prst="rect">
            <a:avLst/>
          </a:prstGeom>
          <a:noFill/>
        </p:spPr>
        <p:txBody>
          <a:bodyPr wrap="square" rtlCol="0">
            <a:spAutoFit/>
          </a:bodyPr>
          <a:lstStyle/>
          <a:p>
            <a:pPr algn="r"/>
            <a:r>
              <a:rPr lang="fr-FR" sz="900" dirty="0"/>
              <a:t>1 000</a:t>
            </a:r>
          </a:p>
        </p:txBody>
      </p:sp>
      <p:sp>
        <p:nvSpPr>
          <p:cNvPr id="69" name="ZoneTexte 68">
            <a:extLst>
              <a:ext uri="{FF2B5EF4-FFF2-40B4-BE49-F238E27FC236}">
                <a16:creationId xmlns:a16="http://schemas.microsoft.com/office/drawing/2014/main" id="{DE74E631-357B-908B-D30C-D02E87DDB879}"/>
              </a:ext>
            </a:extLst>
          </p:cNvPr>
          <p:cNvSpPr txBox="1"/>
          <p:nvPr/>
        </p:nvSpPr>
        <p:spPr>
          <a:xfrm>
            <a:off x="609600" y="3345396"/>
            <a:ext cx="532618" cy="230832"/>
          </a:xfrm>
          <a:prstGeom prst="rect">
            <a:avLst/>
          </a:prstGeom>
          <a:noFill/>
        </p:spPr>
        <p:txBody>
          <a:bodyPr wrap="square" rtlCol="0">
            <a:spAutoFit/>
          </a:bodyPr>
          <a:lstStyle/>
          <a:p>
            <a:pPr algn="r"/>
            <a:r>
              <a:rPr lang="fr-FR" sz="900" dirty="0"/>
              <a:t>100</a:t>
            </a:r>
          </a:p>
        </p:txBody>
      </p:sp>
      <p:sp>
        <p:nvSpPr>
          <p:cNvPr id="70" name="ZoneTexte 69">
            <a:extLst>
              <a:ext uri="{FF2B5EF4-FFF2-40B4-BE49-F238E27FC236}">
                <a16:creationId xmlns:a16="http://schemas.microsoft.com/office/drawing/2014/main" id="{E4CE173E-BBF6-DEB8-0488-CA96E05CB27F}"/>
              </a:ext>
            </a:extLst>
          </p:cNvPr>
          <p:cNvSpPr txBox="1"/>
          <p:nvPr/>
        </p:nvSpPr>
        <p:spPr>
          <a:xfrm>
            <a:off x="609600" y="4209492"/>
            <a:ext cx="532618" cy="230832"/>
          </a:xfrm>
          <a:prstGeom prst="rect">
            <a:avLst/>
          </a:prstGeom>
          <a:noFill/>
        </p:spPr>
        <p:txBody>
          <a:bodyPr wrap="square" rtlCol="0">
            <a:spAutoFit/>
          </a:bodyPr>
          <a:lstStyle/>
          <a:p>
            <a:pPr algn="r"/>
            <a:r>
              <a:rPr lang="fr-FR" sz="900" dirty="0"/>
              <a:t>10</a:t>
            </a:r>
          </a:p>
        </p:txBody>
      </p:sp>
      <p:sp>
        <p:nvSpPr>
          <p:cNvPr id="71" name="ZoneTexte 70">
            <a:extLst>
              <a:ext uri="{FF2B5EF4-FFF2-40B4-BE49-F238E27FC236}">
                <a16:creationId xmlns:a16="http://schemas.microsoft.com/office/drawing/2014/main" id="{1B1C6225-0C87-6D8A-0FD2-E153C933B4AC}"/>
              </a:ext>
            </a:extLst>
          </p:cNvPr>
          <p:cNvSpPr txBox="1"/>
          <p:nvPr/>
        </p:nvSpPr>
        <p:spPr>
          <a:xfrm>
            <a:off x="609600" y="5073588"/>
            <a:ext cx="532618" cy="230832"/>
          </a:xfrm>
          <a:prstGeom prst="rect">
            <a:avLst/>
          </a:prstGeom>
          <a:noFill/>
        </p:spPr>
        <p:txBody>
          <a:bodyPr wrap="square" rtlCol="0">
            <a:spAutoFit/>
          </a:bodyPr>
          <a:lstStyle/>
          <a:p>
            <a:pPr algn="r"/>
            <a:r>
              <a:rPr lang="fr-FR" sz="900" dirty="0"/>
              <a:t>1</a:t>
            </a:r>
          </a:p>
        </p:txBody>
      </p:sp>
      <p:cxnSp>
        <p:nvCxnSpPr>
          <p:cNvPr id="73" name="Connecteur droit avec flèche 72">
            <a:extLst>
              <a:ext uri="{FF2B5EF4-FFF2-40B4-BE49-F238E27FC236}">
                <a16:creationId xmlns:a16="http://schemas.microsoft.com/office/drawing/2014/main" id="{8EF573EA-FB95-118C-5C9D-257C6D8FBF0C}"/>
              </a:ext>
            </a:extLst>
          </p:cNvPr>
          <p:cNvCxnSpPr>
            <a:cxnSpLocks/>
          </p:cNvCxnSpPr>
          <p:nvPr/>
        </p:nvCxnSpPr>
        <p:spPr>
          <a:xfrm>
            <a:off x="1118444" y="5896741"/>
            <a:ext cx="4500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ZoneTexte 79">
            <a:extLst>
              <a:ext uri="{FF2B5EF4-FFF2-40B4-BE49-F238E27FC236}">
                <a16:creationId xmlns:a16="http://schemas.microsoft.com/office/drawing/2014/main" id="{1802BB6D-EBA3-6BBA-45DB-70A206E06F09}"/>
              </a:ext>
            </a:extLst>
          </p:cNvPr>
          <p:cNvSpPr txBox="1"/>
          <p:nvPr/>
        </p:nvSpPr>
        <p:spPr>
          <a:xfrm rot="16200000">
            <a:off x="-101250" y="3317761"/>
            <a:ext cx="1512000" cy="369332"/>
          </a:xfrm>
          <a:prstGeom prst="rect">
            <a:avLst/>
          </a:prstGeom>
          <a:noFill/>
        </p:spPr>
        <p:txBody>
          <a:bodyPr wrap="square" rtlCol="0">
            <a:spAutoFit/>
          </a:bodyPr>
          <a:lstStyle/>
          <a:p>
            <a:pPr algn="ctr"/>
            <a:r>
              <a:rPr lang="fr-FR" dirty="0"/>
              <a:t>Distance (km)</a:t>
            </a:r>
          </a:p>
        </p:txBody>
      </p:sp>
      <p:sp>
        <p:nvSpPr>
          <p:cNvPr id="81" name="ZoneTexte 80">
            <a:extLst>
              <a:ext uri="{FF2B5EF4-FFF2-40B4-BE49-F238E27FC236}">
                <a16:creationId xmlns:a16="http://schemas.microsoft.com/office/drawing/2014/main" id="{48F1EF0B-D7D1-5343-7EE8-0BA9688344E1}"/>
              </a:ext>
            </a:extLst>
          </p:cNvPr>
          <p:cNvSpPr txBox="1"/>
          <p:nvPr/>
        </p:nvSpPr>
        <p:spPr>
          <a:xfrm>
            <a:off x="1930347" y="5936341"/>
            <a:ext cx="2725493" cy="369332"/>
          </a:xfrm>
          <a:prstGeom prst="rect">
            <a:avLst/>
          </a:prstGeom>
          <a:noFill/>
        </p:spPr>
        <p:txBody>
          <a:bodyPr wrap="square" rtlCol="0">
            <a:spAutoFit/>
          </a:bodyPr>
          <a:lstStyle/>
          <a:p>
            <a:pPr algn="ctr"/>
            <a:r>
              <a:rPr lang="fr-FR" dirty="0"/>
              <a:t>Flux de déplacements</a:t>
            </a:r>
          </a:p>
        </p:txBody>
      </p:sp>
      <p:cxnSp>
        <p:nvCxnSpPr>
          <p:cNvPr id="85" name="Connecteur droit 84">
            <a:extLst>
              <a:ext uri="{FF2B5EF4-FFF2-40B4-BE49-F238E27FC236}">
                <a16:creationId xmlns:a16="http://schemas.microsoft.com/office/drawing/2014/main" id="{E0E1DA48-31FA-4EDD-39E1-10336466EF5D}"/>
              </a:ext>
            </a:extLst>
          </p:cNvPr>
          <p:cNvCxnSpPr>
            <a:cxnSpLocks/>
          </p:cNvCxnSpPr>
          <p:nvPr/>
        </p:nvCxnSpPr>
        <p:spPr>
          <a:xfrm>
            <a:off x="1118444" y="3542400"/>
            <a:ext cx="4428000" cy="0"/>
          </a:xfrm>
          <a:prstGeom prst="line">
            <a:avLst/>
          </a:prstGeom>
          <a:ln w="285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6" name="Connecteur droit 85">
            <a:extLst>
              <a:ext uri="{FF2B5EF4-FFF2-40B4-BE49-F238E27FC236}">
                <a16:creationId xmlns:a16="http://schemas.microsoft.com/office/drawing/2014/main" id="{824D8ADE-8308-703E-83A5-8E3A67C0A31D}"/>
              </a:ext>
            </a:extLst>
          </p:cNvPr>
          <p:cNvCxnSpPr>
            <a:cxnSpLocks/>
          </p:cNvCxnSpPr>
          <p:nvPr/>
        </p:nvCxnSpPr>
        <p:spPr>
          <a:xfrm>
            <a:off x="1092237" y="1732620"/>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Connecteur droit 86">
            <a:extLst>
              <a:ext uri="{FF2B5EF4-FFF2-40B4-BE49-F238E27FC236}">
                <a16:creationId xmlns:a16="http://schemas.microsoft.com/office/drawing/2014/main" id="{34435020-4484-31E5-7671-24FDA846A7AC}"/>
              </a:ext>
            </a:extLst>
          </p:cNvPr>
          <p:cNvCxnSpPr>
            <a:cxnSpLocks/>
          </p:cNvCxnSpPr>
          <p:nvPr/>
        </p:nvCxnSpPr>
        <p:spPr>
          <a:xfrm>
            <a:off x="1092237" y="3460812"/>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Connecteur droit 87">
            <a:extLst>
              <a:ext uri="{FF2B5EF4-FFF2-40B4-BE49-F238E27FC236}">
                <a16:creationId xmlns:a16="http://schemas.microsoft.com/office/drawing/2014/main" id="{D7C24095-4856-B1BF-516B-F8E2DE167FBD}"/>
              </a:ext>
            </a:extLst>
          </p:cNvPr>
          <p:cNvCxnSpPr>
            <a:cxnSpLocks/>
          </p:cNvCxnSpPr>
          <p:nvPr/>
        </p:nvCxnSpPr>
        <p:spPr>
          <a:xfrm>
            <a:off x="1092237" y="2596716"/>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Connecteur droit 88">
            <a:extLst>
              <a:ext uri="{FF2B5EF4-FFF2-40B4-BE49-F238E27FC236}">
                <a16:creationId xmlns:a16="http://schemas.microsoft.com/office/drawing/2014/main" id="{08B953D5-258B-41FF-0AB1-2F29C0A31579}"/>
              </a:ext>
            </a:extLst>
          </p:cNvPr>
          <p:cNvCxnSpPr>
            <a:cxnSpLocks/>
          </p:cNvCxnSpPr>
          <p:nvPr/>
        </p:nvCxnSpPr>
        <p:spPr>
          <a:xfrm>
            <a:off x="1092237" y="4324908"/>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Connecteur droit 89">
            <a:extLst>
              <a:ext uri="{FF2B5EF4-FFF2-40B4-BE49-F238E27FC236}">
                <a16:creationId xmlns:a16="http://schemas.microsoft.com/office/drawing/2014/main" id="{51216961-AAAB-CF05-F153-B2B8FE5E6748}"/>
              </a:ext>
            </a:extLst>
          </p:cNvPr>
          <p:cNvCxnSpPr>
            <a:cxnSpLocks/>
          </p:cNvCxnSpPr>
          <p:nvPr/>
        </p:nvCxnSpPr>
        <p:spPr>
          <a:xfrm>
            <a:off x="1092237" y="5189004"/>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ZoneTexte 91">
            <a:extLst>
              <a:ext uri="{FF2B5EF4-FFF2-40B4-BE49-F238E27FC236}">
                <a16:creationId xmlns:a16="http://schemas.microsoft.com/office/drawing/2014/main" id="{4E31C422-8970-A906-A678-611FC1EDC4D3}"/>
              </a:ext>
            </a:extLst>
          </p:cNvPr>
          <p:cNvSpPr txBox="1"/>
          <p:nvPr/>
        </p:nvSpPr>
        <p:spPr>
          <a:xfrm>
            <a:off x="1092236" y="5877272"/>
            <a:ext cx="838109" cy="230832"/>
          </a:xfrm>
          <a:prstGeom prst="rect">
            <a:avLst/>
          </a:prstGeom>
          <a:noFill/>
        </p:spPr>
        <p:txBody>
          <a:bodyPr wrap="square" rtlCol="0">
            <a:spAutoFit/>
          </a:bodyPr>
          <a:lstStyle/>
          <a:p>
            <a:pPr algn="ctr"/>
            <a:r>
              <a:rPr lang="fr-FR" sz="900" dirty="0"/>
              <a:t>Très faibles</a:t>
            </a:r>
          </a:p>
        </p:txBody>
      </p:sp>
      <p:sp>
        <p:nvSpPr>
          <p:cNvPr id="93" name="ZoneTexte 92">
            <a:extLst>
              <a:ext uri="{FF2B5EF4-FFF2-40B4-BE49-F238E27FC236}">
                <a16:creationId xmlns:a16="http://schemas.microsoft.com/office/drawing/2014/main" id="{0841F112-3051-6B18-D004-1E81EFAE36A2}"/>
              </a:ext>
            </a:extLst>
          </p:cNvPr>
          <p:cNvSpPr txBox="1"/>
          <p:nvPr/>
        </p:nvSpPr>
        <p:spPr>
          <a:xfrm>
            <a:off x="4729688" y="5877272"/>
            <a:ext cx="838109" cy="230832"/>
          </a:xfrm>
          <a:prstGeom prst="rect">
            <a:avLst/>
          </a:prstGeom>
          <a:noFill/>
        </p:spPr>
        <p:txBody>
          <a:bodyPr wrap="square" rtlCol="0">
            <a:spAutoFit/>
          </a:bodyPr>
          <a:lstStyle/>
          <a:p>
            <a:pPr algn="ctr"/>
            <a:r>
              <a:rPr lang="fr-FR" sz="900" dirty="0"/>
              <a:t>Très forts</a:t>
            </a:r>
          </a:p>
        </p:txBody>
      </p:sp>
      <p:sp>
        <p:nvSpPr>
          <p:cNvPr id="94" name="ZoneTexte 93">
            <a:extLst>
              <a:ext uri="{FF2B5EF4-FFF2-40B4-BE49-F238E27FC236}">
                <a16:creationId xmlns:a16="http://schemas.microsoft.com/office/drawing/2014/main" id="{D19B84DC-B963-46B6-591C-5F05740C91B1}"/>
              </a:ext>
            </a:extLst>
          </p:cNvPr>
          <p:cNvSpPr txBox="1"/>
          <p:nvPr/>
        </p:nvSpPr>
        <p:spPr>
          <a:xfrm>
            <a:off x="1221458" y="3212976"/>
            <a:ext cx="1296000" cy="261610"/>
          </a:xfrm>
          <a:prstGeom prst="rect">
            <a:avLst/>
          </a:prstGeom>
          <a:noFill/>
          <a:ln w="19050">
            <a:solidFill>
              <a:schemeClr val="tx1">
                <a:lumMod val="50000"/>
                <a:lumOff val="50000"/>
              </a:schemeClr>
            </a:solidFill>
          </a:ln>
        </p:spPr>
        <p:txBody>
          <a:bodyPr wrap="square" rtlCol="0" anchor="ctr">
            <a:spAutoFit/>
          </a:bodyPr>
          <a:lstStyle/>
          <a:p>
            <a:pPr algn="ctr"/>
            <a:r>
              <a:rPr lang="fr-FR" sz="1100" b="1" dirty="0">
                <a:solidFill>
                  <a:schemeClr val="tx1">
                    <a:lumMod val="50000"/>
                    <a:lumOff val="50000"/>
                  </a:schemeClr>
                </a:solidFill>
              </a:rPr>
              <a:t>Longue distance</a:t>
            </a:r>
          </a:p>
        </p:txBody>
      </p:sp>
      <p:cxnSp>
        <p:nvCxnSpPr>
          <p:cNvPr id="96" name="Connecteur droit 95">
            <a:extLst>
              <a:ext uri="{FF2B5EF4-FFF2-40B4-BE49-F238E27FC236}">
                <a16:creationId xmlns:a16="http://schemas.microsoft.com/office/drawing/2014/main" id="{8BE5DCB5-C42B-14A4-8E30-507B0C1CBDB7}"/>
              </a:ext>
            </a:extLst>
          </p:cNvPr>
          <p:cNvCxnSpPr>
            <a:cxnSpLocks/>
          </p:cNvCxnSpPr>
          <p:nvPr/>
        </p:nvCxnSpPr>
        <p:spPr>
          <a:xfrm>
            <a:off x="1118444" y="2736000"/>
            <a:ext cx="4428000"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99" name="ZoneTexte 98">
            <a:extLst>
              <a:ext uri="{FF2B5EF4-FFF2-40B4-BE49-F238E27FC236}">
                <a16:creationId xmlns:a16="http://schemas.microsoft.com/office/drawing/2014/main" id="{F56150BA-7E8D-F5B1-2143-3FDD3DAB13DD}"/>
              </a:ext>
            </a:extLst>
          </p:cNvPr>
          <p:cNvSpPr txBox="1"/>
          <p:nvPr/>
        </p:nvSpPr>
        <p:spPr>
          <a:xfrm>
            <a:off x="2949650" y="2420888"/>
            <a:ext cx="1080000" cy="276999"/>
          </a:xfrm>
          <a:prstGeom prst="rect">
            <a:avLst/>
          </a:prstGeom>
          <a:noFill/>
        </p:spPr>
        <p:txBody>
          <a:bodyPr wrap="square" rtlCol="0">
            <a:spAutoFit/>
          </a:bodyPr>
          <a:lstStyle/>
          <a:p>
            <a:pPr algn="ctr"/>
            <a:r>
              <a:rPr lang="fr-FR" sz="1200" b="1" dirty="0"/>
              <a:t>Europe</a:t>
            </a:r>
          </a:p>
        </p:txBody>
      </p:sp>
      <p:sp>
        <p:nvSpPr>
          <p:cNvPr id="100" name="ZoneTexte 99">
            <a:extLst>
              <a:ext uri="{FF2B5EF4-FFF2-40B4-BE49-F238E27FC236}">
                <a16:creationId xmlns:a16="http://schemas.microsoft.com/office/drawing/2014/main" id="{749651B9-2584-50DE-A416-2D729010DD40}"/>
              </a:ext>
            </a:extLst>
          </p:cNvPr>
          <p:cNvSpPr txBox="1"/>
          <p:nvPr/>
        </p:nvSpPr>
        <p:spPr>
          <a:xfrm>
            <a:off x="1293466" y="4149080"/>
            <a:ext cx="1080000" cy="461665"/>
          </a:xfrm>
          <a:prstGeom prst="rect">
            <a:avLst/>
          </a:prstGeom>
          <a:noFill/>
        </p:spPr>
        <p:txBody>
          <a:bodyPr wrap="square" rtlCol="0">
            <a:spAutoFit/>
          </a:bodyPr>
          <a:lstStyle/>
          <a:p>
            <a:pPr algn="ctr"/>
            <a:r>
              <a:rPr lang="fr-FR" sz="1200" b="1" dirty="0"/>
              <a:t>Zones</a:t>
            </a:r>
          </a:p>
          <a:p>
            <a:pPr algn="ctr"/>
            <a:r>
              <a:rPr lang="fr-FR" sz="1200" b="1" dirty="0"/>
              <a:t>rurales</a:t>
            </a:r>
          </a:p>
        </p:txBody>
      </p:sp>
      <p:sp>
        <p:nvSpPr>
          <p:cNvPr id="101" name="ZoneTexte 100">
            <a:extLst>
              <a:ext uri="{FF2B5EF4-FFF2-40B4-BE49-F238E27FC236}">
                <a16:creationId xmlns:a16="http://schemas.microsoft.com/office/drawing/2014/main" id="{20D2471E-6CA3-F9D3-CF6B-A9C027350097}"/>
              </a:ext>
            </a:extLst>
          </p:cNvPr>
          <p:cNvSpPr txBox="1"/>
          <p:nvPr/>
        </p:nvSpPr>
        <p:spPr>
          <a:xfrm>
            <a:off x="4605885" y="4614369"/>
            <a:ext cx="1080000" cy="276999"/>
          </a:xfrm>
          <a:prstGeom prst="rect">
            <a:avLst/>
          </a:prstGeom>
          <a:noFill/>
        </p:spPr>
        <p:txBody>
          <a:bodyPr wrap="square" rtlCol="0">
            <a:spAutoFit/>
          </a:bodyPr>
          <a:lstStyle/>
          <a:p>
            <a:pPr algn="ctr"/>
            <a:r>
              <a:rPr lang="fr-FR" sz="1200" b="1" dirty="0"/>
              <a:t>Métropoles</a:t>
            </a:r>
          </a:p>
        </p:txBody>
      </p:sp>
      <p:sp>
        <p:nvSpPr>
          <p:cNvPr id="102" name="ZoneTexte 101">
            <a:extLst>
              <a:ext uri="{FF2B5EF4-FFF2-40B4-BE49-F238E27FC236}">
                <a16:creationId xmlns:a16="http://schemas.microsoft.com/office/drawing/2014/main" id="{33DC1B00-7D78-2FFF-E12A-9106BF24322F}"/>
              </a:ext>
            </a:extLst>
          </p:cNvPr>
          <p:cNvSpPr txBox="1"/>
          <p:nvPr/>
        </p:nvSpPr>
        <p:spPr>
          <a:xfrm>
            <a:off x="4525707" y="2935254"/>
            <a:ext cx="1080000" cy="461665"/>
          </a:xfrm>
          <a:prstGeom prst="rect">
            <a:avLst/>
          </a:prstGeom>
          <a:noFill/>
        </p:spPr>
        <p:txBody>
          <a:bodyPr wrap="square" rtlCol="0">
            <a:spAutoFit/>
          </a:bodyPr>
          <a:lstStyle/>
          <a:p>
            <a:pPr algn="ctr"/>
            <a:r>
              <a:rPr lang="fr-FR" sz="1200" b="1" dirty="0"/>
              <a:t>Entre métropoles</a:t>
            </a:r>
          </a:p>
        </p:txBody>
      </p:sp>
      <p:sp>
        <p:nvSpPr>
          <p:cNvPr id="103" name="ZoneTexte 102">
            <a:extLst>
              <a:ext uri="{FF2B5EF4-FFF2-40B4-BE49-F238E27FC236}">
                <a16:creationId xmlns:a16="http://schemas.microsoft.com/office/drawing/2014/main" id="{8A0AD745-49F5-D814-7627-19E5511B158B}"/>
              </a:ext>
            </a:extLst>
          </p:cNvPr>
          <p:cNvSpPr txBox="1"/>
          <p:nvPr/>
        </p:nvSpPr>
        <p:spPr>
          <a:xfrm>
            <a:off x="3309690" y="4435951"/>
            <a:ext cx="1080000" cy="461665"/>
          </a:xfrm>
          <a:prstGeom prst="rect">
            <a:avLst/>
          </a:prstGeom>
          <a:noFill/>
        </p:spPr>
        <p:txBody>
          <a:bodyPr wrap="square" rtlCol="0">
            <a:spAutoFit/>
          </a:bodyPr>
          <a:lstStyle/>
          <a:p>
            <a:pPr algn="ctr"/>
            <a:r>
              <a:rPr lang="fr-FR" sz="1200" b="1" dirty="0"/>
              <a:t>Villes </a:t>
            </a:r>
          </a:p>
          <a:p>
            <a:pPr algn="ctr"/>
            <a:r>
              <a:rPr lang="fr-FR" sz="1200" b="1" dirty="0"/>
              <a:t>moyennes</a:t>
            </a:r>
          </a:p>
        </p:txBody>
      </p:sp>
      <p:sp>
        <p:nvSpPr>
          <p:cNvPr id="104" name="ZoneTexte 103">
            <a:extLst>
              <a:ext uri="{FF2B5EF4-FFF2-40B4-BE49-F238E27FC236}">
                <a16:creationId xmlns:a16="http://schemas.microsoft.com/office/drawing/2014/main" id="{85AA6BD7-2127-9926-E7C6-0EF0BB801CE3}"/>
              </a:ext>
            </a:extLst>
          </p:cNvPr>
          <p:cNvSpPr txBox="1"/>
          <p:nvPr/>
        </p:nvSpPr>
        <p:spPr>
          <a:xfrm>
            <a:off x="2517602" y="4318831"/>
            <a:ext cx="1080000" cy="461665"/>
          </a:xfrm>
          <a:prstGeom prst="rect">
            <a:avLst/>
          </a:prstGeom>
          <a:noFill/>
        </p:spPr>
        <p:txBody>
          <a:bodyPr wrap="square" rtlCol="0">
            <a:spAutoFit/>
          </a:bodyPr>
          <a:lstStyle/>
          <a:p>
            <a:pPr algn="ctr"/>
            <a:r>
              <a:rPr lang="fr-FR" sz="1200" b="1" dirty="0"/>
              <a:t>Petites </a:t>
            </a:r>
          </a:p>
          <a:p>
            <a:pPr algn="ctr"/>
            <a:r>
              <a:rPr lang="fr-FR" sz="1200" b="1" dirty="0"/>
              <a:t>villes</a:t>
            </a:r>
          </a:p>
        </p:txBody>
      </p:sp>
      <p:sp>
        <p:nvSpPr>
          <p:cNvPr id="105" name="ZoneTexte 104">
            <a:extLst>
              <a:ext uri="{FF2B5EF4-FFF2-40B4-BE49-F238E27FC236}">
                <a16:creationId xmlns:a16="http://schemas.microsoft.com/office/drawing/2014/main" id="{9D893A59-11EE-6F09-1021-658ED6AF2B45}"/>
              </a:ext>
            </a:extLst>
          </p:cNvPr>
          <p:cNvSpPr txBox="1"/>
          <p:nvPr/>
        </p:nvSpPr>
        <p:spPr>
          <a:xfrm>
            <a:off x="2769650" y="1903826"/>
            <a:ext cx="1440000" cy="276999"/>
          </a:xfrm>
          <a:prstGeom prst="rect">
            <a:avLst/>
          </a:prstGeom>
          <a:noFill/>
        </p:spPr>
        <p:txBody>
          <a:bodyPr wrap="square" rtlCol="0">
            <a:spAutoFit/>
          </a:bodyPr>
          <a:lstStyle/>
          <a:p>
            <a:pPr algn="ctr"/>
            <a:r>
              <a:rPr lang="fr-FR" sz="1200" b="1" dirty="0"/>
              <a:t>Intercontinental</a:t>
            </a:r>
          </a:p>
        </p:txBody>
      </p:sp>
      <p:sp>
        <p:nvSpPr>
          <p:cNvPr id="115" name="ZoneTexte 114">
            <a:extLst>
              <a:ext uri="{FF2B5EF4-FFF2-40B4-BE49-F238E27FC236}">
                <a16:creationId xmlns:a16="http://schemas.microsoft.com/office/drawing/2014/main" id="{6754B1D4-7CBF-3564-68E8-D246285EAED8}"/>
              </a:ext>
            </a:extLst>
          </p:cNvPr>
          <p:cNvSpPr txBox="1"/>
          <p:nvPr/>
        </p:nvSpPr>
        <p:spPr>
          <a:xfrm>
            <a:off x="1221458" y="2520000"/>
            <a:ext cx="900000" cy="180000"/>
          </a:xfrm>
          <a:prstGeom prst="rect">
            <a:avLst/>
          </a:prstGeom>
          <a:noFill/>
          <a:ln w="9525">
            <a:solidFill>
              <a:schemeClr val="tx1">
                <a:lumMod val="50000"/>
                <a:lumOff val="50000"/>
              </a:schemeClr>
            </a:solidFill>
          </a:ln>
        </p:spPr>
        <p:txBody>
          <a:bodyPr wrap="square" rtlCol="0" anchor="ctr">
            <a:spAutoFit/>
          </a:bodyPr>
          <a:lstStyle/>
          <a:p>
            <a:pPr algn="ctr"/>
            <a:r>
              <a:rPr lang="fr-FR" sz="1000" dirty="0">
                <a:solidFill>
                  <a:schemeClr val="tx1">
                    <a:lumMod val="50000"/>
                    <a:lumOff val="50000"/>
                  </a:schemeClr>
                </a:solidFill>
              </a:rPr>
              <a:t>International</a:t>
            </a:r>
          </a:p>
        </p:txBody>
      </p:sp>
      <p:sp>
        <p:nvSpPr>
          <p:cNvPr id="116" name="ZoneTexte 115">
            <a:extLst>
              <a:ext uri="{FF2B5EF4-FFF2-40B4-BE49-F238E27FC236}">
                <a16:creationId xmlns:a16="http://schemas.microsoft.com/office/drawing/2014/main" id="{C3E9F862-00BB-92E3-5F6C-CABF54FFBF58}"/>
              </a:ext>
            </a:extLst>
          </p:cNvPr>
          <p:cNvSpPr txBox="1"/>
          <p:nvPr/>
        </p:nvSpPr>
        <p:spPr>
          <a:xfrm>
            <a:off x="1221458" y="2776642"/>
            <a:ext cx="900000" cy="180000"/>
          </a:xfrm>
          <a:prstGeom prst="rect">
            <a:avLst/>
          </a:prstGeom>
          <a:noFill/>
          <a:ln w="9525">
            <a:solidFill>
              <a:schemeClr val="tx1">
                <a:lumMod val="50000"/>
                <a:lumOff val="50000"/>
              </a:schemeClr>
            </a:solidFill>
          </a:ln>
        </p:spPr>
        <p:txBody>
          <a:bodyPr wrap="square" rtlCol="0" anchor="ctr">
            <a:spAutoFit/>
          </a:bodyPr>
          <a:lstStyle/>
          <a:p>
            <a:pPr algn="ctr"/>
            <a:r>
              <a:rPr lang="fr-FR" sz="1000" dirty="0">
                <a:solidFill>
                  <a:schemeClr val="tx1">
                    <a:lumMod val="50000"/>
                    <a:lumOff val="50000"/>
                  </a:schemeClr>
                </a:solidFill>
              </a:rPr>
              <a:t>National</a:t>
            </a:r>
          </a:p>
        </p:txBody>
      </p:sp>
      <p:sp>
        <p:nvSpPr>
          <p:cNvPr id="117" name="Ellipse 116">
            <a:extLst>
              <a:ext uri="{FF2B5EF4-FFF2-40B4-BE49-F238E27FC236}">
                <a16:creationId xmlns:a16="http://schemas.microsoft.com/office/drawing/2014/main" id="{71FD2F05-7E0F-F37B-A7C9-B95C10FDDED4}"/>
              </a:ext>
            </a:extLst>
          </p:cNvPr>
          <p:cNvSpPr/>
          <p:nvPr/>
        </p:nvSpPr>
        <p:spPr>
          <a:xfrm rot="20730458">
            <a:off x="4688580" y="3871094"/>
            <a:ext cx="871218" cy="1694489"/>
          </a:xfrm>
          <a:prstGeom prst="ellipse">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8" name="Ellipse 117">
            <a:extLst>
              <a:ext uri="{FF2B5EF4-FFF2-40B4-BE49-F238E27FC236}">
                <a16:creationId xmlns:a16="http://schemas.microsoft.com/office/drawing/2014/main" id="{D33D585C-C3DA-332D-14A3-9831E44FAB45}"/>
              </a:ext>
            </a:extLst>
          </p:cNvPr>
          <p:cNvSpPr/>
          <p:nvPr/>
        </p:nvSpPr>
        <p:spPr>
          <a:xfrm rot="292430">
            <a:off x="1179054" y="3700482"/>
            <a:ext cx="1364159" cy="1379079"/>
          </a:xfrm>
          <a:prstGeom prst="ellipse">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9" name="ZoneTexte 118">
            <a:extLst>
              <a:ext uri="{FF2B5EF4-FFF2-40B4-BE49-F238E27FC236}">
                <a16:creationId xmlns:a16="http://schemas.microsoft.com/office/drawing/2014/main" id="{2EE2F4D4-0A0D-14FC-EEE6-C1A9196C9D6F}"/>
              </a:ext>
            </a:extLst>
          </p:cNvPr>
          <p:cNvSpPr txBox="1"/>
          <p:nvPr/>
        </p:nvSpPr>
        <p:spPr>
          <a:xfrm>
            <a:off x="4608370" y="4148205"/>
            <a:ext cx="900000" cy="261610"/>
          </a:xfrm>
          <a:prstGeom prst="rect">
            <a:avLst/>
          </a:prstGeom>
          <a:noFill/>
        </p:spPr>
        <p:txBody>
          <a:bodyPr wrap="square" rtlCol="0">
            <a:spAutoFit/>
          </a:bodyPr>
          <a:lstStyle/>
          <a:p>
            <a:pPr algn="ctr"/>
            <a:r>
              <a:rPr lang="fr-FR" sz="1100" dirty="0"/>
              <a:t>Périurbain</a:t>
            </a:r>
            <a:endParaRPr lang="fr-FR" sz="1200" dirty="0"/>
          </a:p>
        </p:txBody>
      </p:sp>
      <p:sp>
        <p:nvSpPr>
          <p:cNvPr id="120" name="ZoneTexte 119">
            <a:extLst>
              <a:ext uri="{FF2B5EF4-FFF2-40B4-BE49-F238E27FC236}">
                <a16:creationId xmlns:a16="http://schemas.microsoft.com/office/drawing/2014/main" id="{EF4A96C4-0C55-5919-6F94-F26CA6A5824A}"/>
              </a:ext>
            </a:extLst>
          </p:cNvPr>
          <p:cNvSpPr txBox="1"/>
          <p:nvPr/>
        </p:nvSpPr>
        <p:spPr>
          <a:xfrm>
            <a:off x="4788290" y="5110731"/>
            <a:ext cx="900000" cy="261610"/>
          </a:xfrm>
          <a:prstGeom prst="rect">
            <a:avLst/>
          </a:prstGeom>
          <a:noFill/>
        </p:spPr>
        <p:txBody>
          <a:bodyPr wrap="square" rtlCol="0">
            <a:spAutoFit/>
          </a:bodyPr>
          <a:lstStyle/>
          <a:p>
            <a:pPr algn="ctr"/>
            <a:r>
              <a:rPr lang="fr-FR" sz="1100" dirty="0"/>
              <a:t>Centre</a:t>
            </a:r>
            <a:endParaRPr lang="fr-FR" sz="1200" dirty="0"/>
          </a:p>
        </p:txBody>
      </p:sp>
      <p:sp>
        <p:nvSpPr>
          <p:cNvPr id="95" name="ZoneTexte 94">
            <a:extLst>
              <a:ext uri="{FF2B5EF4-FFF2-40B4-BE49-F238E27FC236}">
                <a16:creationId xmlns:a16="http://schemas.microsoft.com/office/drawing/2014/main" id="{7259A197-6724-D07D-7AF5-F3EDAEEEC145}"/>
              </a:ext>
            </a:extLst>
          </p:cNvPr>
          <p:cNvSpPr txBox="1"/>
          <p:nvPr/>
        </p:nvSpPr>
        <p:spPr>
          <a:xfrm>
            <a:off x="1221458" y="3609047"/>
            <a:ext cx="1296000" cy="261610"/>
          </a:xfrm>
          <a:prstGeom prst="rect">
            <a:avLst/>
          </a:prstGeom>
          <a:solidFill>
            <a:schemeClr val="bg1"/>
          </a:solidFill>
          <a:ln w="19050">
            <a:solidFill>
              <a:schemeClr val="tx1">
                <a:lumMod val="50000"/>
                <a:lumOff val="50000"/>
              </a:schemeClr>
            </a:solidFill>
          </a:ln>
        </p:spPr>
        <p:txBody>
          <a:bodyPr wrap="square" rtlCol="0" anchor="ctr">
            <a:spAutoFit/>
          </a:bodyPr>
          <a:lstStyle/>
          <a:p>
            <a:pPr algn="ctr"/>
            <a:r>
              <a:rPr lang="fr-FR" sz="1100" b="1" dirty="0">
                <a:solidFill>
                  <a:schemeClr val="tx1">
                    <a:lumMod val="50000"/>
                    <a:lumOff val="50000"/>
                  </a:schemeClr>
                </a:solidFill>
              </a:rPr>
              <a:t>Courte distance</a:t>
            </a:r>
          </a:p>
        </p:txBody>
      </p:sp>
      <p:sp>
        <p:nvSpPr>
          <p:cNvPr id="17" name="Titre 8">
            <a:extLst>
              <a:ext uri="{FF2B5EF4-FFF2-40B4-BE49-F238E27FC236}">
                <a16:creationId xmlns:a16="http://schemas.microsoft.com/office/drawing/2014/main" id="{4A430A55-1873-E60C-8338-450E68CA1F37}"/>
              </a:ext>
            </a:extLst>
          </p:cNvPr>
          <p:cNvSpPr>
            <a:spLocks noGrp="1"/>
          </p:cNvSpPr>
          <p:nvPr>
            <p:ph type="title"/>
          </p:nvPr>
        </p:nvSpPr>
        <p:spPr>
          <a:xfrm>
            <a:off x="609599" y="152400"/>
            <a:ext cx="11103023" cy="990600"/>
          </a:xfrm>
        </p:spPr>
        <p:txBody>
          <a:bodyPr>
            <a:normAutofit/>
          </a:bodyPr>
          <a:lstStyle/>
          <a:p>
            <a:pPr>
              <a:spcBef>
                <a:spcPts val="0"/>
              </a:spcBef>
            </a:pPr>
            <a:r>
              <a:rPr lang="fr-FR" sz="2800" dirty="0">
                <a:solidFill>
                  <a:srgbClr val="0070C0"/>
                </a:solidFill>
                <a:latin typeface="Gill Sans MT"/>
                <a:ea typeface="+mn-ea"/>
                <a:cs typeface="+mn-cs"/>
              </a:rPr>
              <a:t>Quelles solutions selon les territoires ?</a:t>
            </a:r>
            <a:endParaRPr lang="fr-FR" dirty="0"/>
          </a:p>
        </p:txBody>
      </p:sp>
      <p:pic>
        <p:nvPicPr>
          <p:cNvPr id="24" name="Picture 2">
            <a:extLst>
              <a:ext uri="{FF2B5EF4-FFF2-40B4-BE49-F238E27FC236}">
                <a16:creationId xmlns:a16="http://schemas.microsoft.com/office/drawing/2014/main" id="{978F0EA6-9F31-ACEB-7E57-6461B88D6D7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13604" y="1772816"/>
            <a:ext cx="814910" cy="7293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9" name="Connecteur droit 28">
            <a:extLst>
              <a:ext uri="{FF2B5EF4-FFF2-40B4-BE49-F238E27FC236}">
                <a16:creationId xmlns:a16="http://schemas.microsoft.com/office/drawing/2014/main" id="{98BE96A9-84F0-7D6A-58F9-125F5744C0CC}"/>
              </a:ext>
            </a:extLst>
          </p:cNvPr>
          <p:cNvCxnSpPr>
            <a:cxnSpLocks/>
          </p:cNvCxnSpPr>
          <p:nvPr/>
        </p:nvCxnSpPr>
        <p:spPr>
          <a:xfrm>
            <a:off x="9833932" y="2667771"/>
            <a:ext cx="807864" cy="2194118"/>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2CF22E7F-52B5-30E4-8E97-DBC9BE66F772}"/>
              </a:ext>
            </a:extLst>
          </p:cNvPr>
          <p:cNvCxnSpPr>
            <a:cxnSpLocks/>
          </p:cNvCxnSpPr>
          <p:nvPr/>
        </p:nvCxnSpPr>
        <p:spPr>
          <a:xfrm>
            <a:off x="6888375" y="2418571"/>
            <a:ext cx="4320000" cy="361197"/>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38" name="Connecteur droit 37">
            <a:extLst>
              <a:ext uri="{FF2B5EF4-FFF2-40B4-BE49-F238E27FC236}">
                <a16:creationId xmlns:a16="http://schemas.microsoft.com/office/drawing/2014/main" id="{6B693EEB-C9D7-C63B-B6C0-24E2F2A627D1}"/>
              </a:ext>
            </a:extLst>
          </p:cNvPr>
          <p:cNvCxnSpPr>
            <a:cxnSpLocks/>
          </p:cNvCxnSpPr>
          <p:nvPr/>
        </p:nvCxnSpPr>
        <p:spPr>
          <a:xfrm>
            <a:off x="10527472" y="2730212"/>
            <a:ext cx="437270" cy="2096096"/>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39" name="ZoneTexte 38">
            <a:extLst>
              <a:ext uri="{FF2B5EF4-FFF2-40B4-BE49-F238E27FC236}">
                <a16:creationId xmlns:a16="http://schemas.microsoft.com/office/drawing/2014/main" id="{DD719106-E3BE-677B-5328-5B5D71768F10}"/>
              </a:ext>
            </a:extLst>
          </p:cNvPr>
          <p:cNvSpPr txBox="1"/>
          <p:nvPr/>
        </p:nvSpPr>
        <p:spPr>
          <a:xfrm>
            <a:off x="6681356" y="5877272"/>
            <a:ext cx="1224136" cy="369332"/>
          </a:xfrm>
          <a:prstGeom prst="rect">
            <a:avLst/>
          </a:prstGeom>
          <a:noFill/>
        </p:spPr>
        <p:txBody>
          <a:bodyPr wrap="square" rtlCol="0">
            <a:spAutoFit/>
          </a:bodyPr>
          <a:lstStyle/>
          <a:p>
            <a:pPr algn="ctr"/>
            <a:r>
              <a:rPr lang="fr-FR" sz="900" dirty="0"/>
              <a:t>Très faibles</a:t>
            </a:r>
          </a:p>
          <a:p>
            <a:pPr algn="ctr"/>
            <a:r>
              <a:rPr lang="fr-FR" sz="900" dirty="0"/>
              <a:t>(rural, ruelle…)</a:t>
            </a:r>
          </a:p>
        </p:txBody>
      </p:sp>
      <p:sp>
        <p:nvSpPr>
          <p:cNvPr id="40" name="ZoneTexte 39">
            <a:extLst>
              <a:ext uri="{FF2B5EF4-FFF2-40B4-BE49-F238E27FC236}">
                <a16:creationId xmlns:a16="http://schemas.microsoft.com/office/drawing/2014/main" id="{A92ABEBD-4CBC-85B2-BC7A-EDA474DB8E1E}"/>
              </a:ext>
            </a:extLst>
          </p:cNvPr>
          <p:cNvSpPr txBox="1"/>
          <p:nvPr/>
        </p:nvSpPr>
        <p:spPr>
          <a:xfrm>
            <a:off x="10304902" y="5877272"/>
            <a:ext cx="1418854" cy="369332"/>
          </a:xfrm>
          <a:prstGeom prst="rect">
            <a:avLst/>
          </a:prstGeom>
          <a:noFill/>
        </p:spPr>
        <p:txBody>
          <a:bodyPr wrap="square" rtlCol="0">
            <a:spAutoFit/>
          </a:bodyPr>
          <a:lstStyle/>
          <a:p>
            <a:pPr algn="ctr"/>
            <a:r>
              <a:rPr lang="fr-FR" sz="900" dirty="0"/>
              <a:t>Très forts</a:t>
            </a:r>
          </a:p>
          <a:p>
            <a:pPr algn="ctr"/>
            <a:r>
              <a:rPr lang="fr-FR" sz="900" dirty="0"/>
              <a:t>(métropole, autoroute…)</a:t>
            </a:r>
          </a:p>
        </p:txBody>
      </p:sp>
      <p:pic>
        <p:nvPicPr>
          <p:cNvPr id="42" name="Picture 6" descr="Car Icon 1566243">
            <a:extLst>
              <a:ext uri="{FF2B5EF4-FFF2-40B4-BE49-F238E27FC236}">
                <a16:creationId xmlns:a16="http://schemas.microsoft.com/office/drawing/2014/main" id="{FE66E1E8-97A7-763C-CBD0-109D0A25162D}"/>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7653" t="25264" r="18502" b="26534"/>
          <a:stretch/>
        </p:blipFill>
        <p:spPr bwMode="auto">
          <a:xfrm>
            <a:off x="7777340" y="3257067"/>
            <a:ext cx="1784336" cy="1347142"/>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14" descr="Afficher l'image d'origine">
            <a:extLst>
              <a:ext uri="{FF2B5EF4-FFF2-40B4-BE49-F238E27FC236}">
                <a16:creationId xmlns:a16="http://schemas.microsoft.com/office/drawing/2014/main" id="{B3C053F7-AEB4-758F-5B6E-471D11271D45}"/>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5251" t="8966" r="24840" b="12933"/>
          <a:stretch/>
        </p:blipFill>
        <p:spPr bwMode="auto">
          <a:xfrm flipH="1">
            <a:off x="9840416" y="5344594"/>
            <a:ext cx="272850" cy="432000"/>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7" descr="Afficher l'image d'origine">
            <a:extLst>
              <a:ext uri="{FF2B5EF4-FFF2-40B4-BE49-F238E27FC236}">
                <a16:creationId xmlns:a16="http://schemas.microsoft.com/office/drawing/2014/main" id="{1640A9BF-5993-B74C-6BC6-298B6879586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10493494" y="4931953"/>
            <a:ext cx="216024" cy="137610"/>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10">
            <a:extLst>
              <a:ext uri="{FF2B5EF4-FFF2-40B4-BE49-F238E27FC236}">
                <a16:creationId xmlns:a16="http://schemas.microsoft.com/office/drawing/2014/main" id="{829F8C56-2B38-6AD1-E4AB-6623F51C82A3}"/>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287694" y="3510287"/>
            <a:ext cx="354102" cy="3359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 name="Picture 12" descr="Afficher l'image d'origine">
            <a:extLst>
              <a:ext uri="{FF2B5EF4-FFF2-40B4-BE49-F238E27FC236}">
                <a16:creationId xmlns:a16="http://schemas.microsoft.com/office/drawing/2014/main" id="{BF6134B9-8F7A-C21F-54E7-0C2C42FF76C0}"/>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696836" y="3221230"/>
            <a:ext cx="577089" cy="5770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58" name="ZoneTexte 57">
            <a:extLst>
              <a:ext uri="{FF2B5EF4-FFF2-40B4-BE49-F238E27FC236}">
                <a16:creationId xmlns:a16="http://schemas.microsoft.com/office/drawing/2014/main" id="{809879B6-4E4A-4E09-7676-3582CF55AFFF}"/>
              </a:ext>
            </a:extLst>
          </p:cNvPr>
          <p:cNvSpPr txBox="1"/>
          <p:nvPr/>
        </p:nvSpPr>
        <p:spPr>
          <a:xfrm>
            <a:off x="6384032" y="1620851"/>
            <a:ext cx="532618" cy="230832"/>
          </a:xfrm>
          <a:prstGeom prst="rect">
            <a:avLst/>
          </a:prstGeom>
          <a:noFill/>
        </p:spPr>
        <p:txBody>
          <a:bodyPr wrap="square" rtlCol="0">
            <a:spAutoFit/>
          </a:bodyPr>
          <a:lstStyle/>
          <a:p>
            <a:pPr algn="r"/>
            <a:r>
              <a:rPr lang="fr-FR" sz="900" dirty="0"/>
              <a:t>10 000</a:t>
            </a:r>
          </a:p>
        </p:txBody>
      </p:sp>
      <p:sp>
        <p:nvSpPr>
          <p:cNvPr id="59" name="ZoneTexte 58">
            <a:extLst>
              <a:ext uri="{FF2B5EF4-FFF2-40B4-BE49-F238E27FC236}">
                <a16:creationId xmlns:a16="http://schemas.microsoft.com/office/drawing/2014/main" id="{DBB9BF2E-2F38-A85A-6D45-200C6402A73B}"/>
              </a:ext>
            </a:extLst>
          </p:cNvPr>
          <p:cNvSpPr txBox="1"/>
          <p:nvPr/>
        </p:nvSpPr>
        <p:spPr>
          <a:xfrm>
            <a:off x="6384032" y="2484947"/>
            <a:ext cx="532618" cy="230832"/>
          </a:xfrm>
          <a:prstGeom prst="rect">
            <a:avLst/>
          </a:prstGeom>
          <a:noFill/>
        </p:spPr>
        <p:txBody>
          <a:bodyPr wrap="square" rtlCol="0">
            <a:spAutoFit/>
          </a:bodyPr>
          <a:lstStyle/>
          <a:p>
            <a:pPr algn="r"/>
            <a:r>
              <a:rPr lang="fr-FR" sz="900" dirty="0"/>
              <a:t>1 000</a:t>
            </a:r>
          </a:p>
        </p:txBody>
      </p:sp>
      <p:sp>
        <p:nvSpPr>
          <p:cNvPr id="60" name="ZoneTexte 59">
            <a:extLst>
              <a:ext uri="{FF2B5EF4-FFF2-40B4-BE49-F238E27FC236}">
                <a16:creationId xmlns:a16="http://schemas.microsoft.com/office/drawing/2014/main" id="{11A60DCB-6655-3E96-4F3C-40E83610E2DF}"/>
              </a:ext>
            </a:extLst>
          </p:cNvPr>
          <p:cNvSpPr txBox="1"/>
          <p:nvPr/>
        </p:nvSpPr>
        <p:spPr>
          <a:xfrm>
            <a:off x="6384032" y="3349043"/>
            <a:ext cx="532618" cy="230832"/>
          </a:xfrm>
          <a:prstGeom prst="rect">
            <a:avLst/>
          </a:prstGeom>
          <a:noFill/>
        </p:spPr>
        <p:txBody>
          <a:bodyPr wrap="square" rtlCol="0">
            <a:spAutoFit/>
          </a:bodyPr>
          <a:lstStyle/>
          <a:p>
            <a:pPr algn="r"/>
            <a:r>
              <a:rPr lang="fr-FR" sz="900" dirty="0"/>
              <a:t>100</a:t>
            </a:r>
          </a:p>
        </p:txBody>
      </p:sp>
      <p:sp>
        <p:nvSpPr>
          <p:cNvPr id="61" name="ZoneTexte 60">
            <a:extLst>
              <a:ext uri="{FF2B5EF4-FFF2-40B4-BE49-F238E27FC236}">
                <a16:creationId xmlns:a16="http://schemas.microsoft.com/office/drawing/2014/main" id="{45F46277-AE7D-E164-43D8-46E409ED7F61}"/>
              </a:ext>
            </a:extLst>
          </p:cNvPr>
          <p:cNvSpPr txBox="1"/>
          <p:nvPr/>
        </p:nvSpPr>
        <p:spPr>
          <a:xfrm>
            <a:off x="6384032" y="4213139"/>
            <a:ext cx="532618" cy="230832"/>
          </a:xfrm>
          <a:prstGeom prst="rect">
            <a:avLst/>
          </a:prstGeom>
          <a:noFill/>
        </p:spPr>
        <p:txBody>
          <a:bodyPr wrap="square" rtlCol="0">
            <a:spAutoFit/>
          </a:bodyPr>
          <a:lstStyle/>
          <a:p>
            <a:pPr algn="r"/>
            <a:r>
              <a:rPr lang="fr-FR" sz="900" dirty="0"/>
              <a:t>10</a:t>
            </a:r>
          </a:p>
        </p:txBody>
      </p:sp>
      <p:sp>
        <p:nvSpPr>
          <p:cNvPr id="63" name="ZoneTexte 62">
            <a:extLst>
              <a:ext uri="{FF2B5EF4-FFF2-40B4-BE49-F238E27FC236}">
                <a16:creationId xmlns:a16="http://schemas.microsoft.com/office/drawing/2014/main" id="{75267635-88B7-093C-FBF2-90A666BBCBE4}"/>
              </a:ext>
            </a:extLst>
          </p:cNvPr>
          <p:cNvSpPr txBox="1"/>
          <p:nvPr/>
        </p:nvSpPr>
        <p:spPr>
          <a:xfrm>
            <a:off x="6384032" y="5077235"/>
            <a:ext cx="532618" cy="230832"/>
          </a:xfrm>
          <a:prstGeom prst="rect">
            <a:avLst/>
          </a:prstGeom>
          <a:noFill/>
        </p:spPr>
        <p:txBody>
          <a:bodyPr wrap="square" rtlCol="0">
            <a:spAutoFit/>
          </a:bodyPr>
          <a:lstStyle/>
          <a:p>
            <a:pPr algn="r"/>
            <a:r>
              <a:rPr lang="fr-FR" sz="900" dirty="0"/>
              <a:t>1</a:t>
            </a:r>
          </a:p>
        </p:txBody>
      </p:sp>
      <p:cxnSp>
        <p:nvCxnSpPr>
          <p:cNvPr id="64" name="Connecteur droit avec flèche 63">
            <a:extLst>
              <a:ext uri="{FF2B5EF4-FFF2-40B4-BE49-F238E27FC236}">
                <a16:creationId xmlns:a16="http://schemas.microsoft.com/office/drawing/2014/main" id="{E0D5A31A-8109-1D1D-190E-34C01C0E64BB}"/>
              </a:ext>
            </a:extLst>
          </p:cNvPr>
          <p:cNvCxnSpPr>
            <a:cxnSpLocks/>
          </p:cNvCxnSpPr>
          <p:nvPr/>
        </p:nvCxnSpPr>
        <p:spPr>
          <a:xfrm flipV="1">
            <a:off x="6892876" y="1576741"/>
            <a:ext cx="0" cy="432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ZoneTexte 73">
            <a:extLst>
              <a:ext uri="{FF2B5EF4-FFF2-40B4-BE49-F238E27FC236}">
                <a16:creationId xmlns:a16="http://schemas.microsoft.com/office/drawing/2014/main" id="{1F0E8511-E96A-3212-648C-573F9CBAC46C}"/>
              </a:ext>
            </a:extLst>
          </p:cNvPr>
          <p:cNvSpPr txBox="1"/>
          <p:nvPr/>
        </p:nvSpPr>
        <p:spPr>
          <a:xfrm rot="16200000">
            <a:off x="5673182" y="3321408"/>
            <a:ext cx="1512000" cy="369332"/>
          </a:xfrm>
          <a:prstGeom prst="rect">
            <a:avLst/>
          </a:prstGeom>
          <a:noFill/>
        </p:spPr>
        <p:txBody>
          <a:bodyPr wrap="square" rtlCol="0">
            <a:spAutoFit/>
          </a:bodyPr>
          <a:lstStyle/>
          <a:p>
            <a:pPr algn="ctr"/>
            <a:r>
              <a:rPr lang="fr-FR" dirty="0"/>
              <a:t>Distance (km)</a:t>
            </a:r>
          </a:p>
        </p:txBody>
      </p:sp>
      <p:cxnSp>
        <p:nvCxnSpPr>
          <p:cNvPr id="75" name="Connecteur droit 74">
            <a:extLst>
              <a:ext uri="{FF2B5EF4-FFF2-40B4-BE49-F238E27FC236}">
                <a16:creationId xmlns:a16="http://schemas.microsoft.com/office/drawing/2014/main" id="{A4C43FAE-0B93-30C3-7AF8-0DC11CAE0972}"/>
              </a:ext>
            </a:extLst>
          </p:cNvPr>
          <p:cNvCxnSpPr>
            <a:cxnSpLocks/>
          </p:cNvCxnSpPr>
          <p:nvPr/>
        </p:nvCxnSpPr>
        <p:spPr>
          <a:xfrm>
            <a:off x="6866669" y="1736267"/>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Connecteur droit 75">
            <a:extLst>
              <a:ext uri="{FF2B5EF4-FFF2-40B4-BE49-F238E27FC236}">
                <a16:creationId xmlns:a16="http://schemas.microsoft.com/office/drawing/2014/main" id="{B9C0B0F5-E263-0660-B9C8-44DEF303D0FD}"/>
              </a:ext>
            </a:extLst>
          </p:cNvPr>
          <p:cNvCxnSpPr>
            <a:cxnSpLocks/>
          </p:cNvCxnSpPr>
          <p:nvPr/>
        </p:nvCxnSpPr>
        <p:spPr>
          <a:xfrm>
            <a:off x="6866669" y="3464459"/>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Connecteur droit 76">
            <a:extLst>
              <a:ext uri="{FF2B5EF4-FFF2-40B4-BE49-F238E27FC236}">
                <a16:creationId xmlns:a16="http://schemas.microsoft.com/office/drawing/2014/main" id="{C1062A6D-7BB6-8CEF-6CC2-D2E3D58361BC}"/>
              </a:ext>
            </a:extLst>
          </p:cNvPr>
          <p:cNvCxnSpPr>
            <a:cxnSpLocks/>
          </p:cNvCxnSpPr>
          <p:nvPr/>
        </p:nvCxnSpPr>
        <p:spPr>
          <a:xfrm>
            <a:off x="6866669" y="2600363"/>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Connecteur droit 77">
            <a:extLst>
              <a:ext uri="{FF2B5EF4-FFF2-40B4-BE49-F238E27FC236}">
                <a16:creationId xmlns:a16="http://schemas.microsoft.com/office/drawing/2014/main" id="{54320C5A-0471-0D98-B733-FF7C7FE75502}"/>
              </a:ext>
            </a:extLst>
          </p:cNvPr>
          <p:cNvCxnSpPr>
            <a:cxnSpLocks/>
          </p:cNvCxnSpPr>
          <p:nvPr/>
        </p:nvCxnSpPr>
        <p:spPr>
          <a:xfrm>
            <a:off x="6866669" y="4328555"/>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Connecteur droit 78">
            <a:extLst>
              <a:ext uri="{FF2B5EF4-FFF2-40B4-BE49-F238E27FC236}">
                <a16:creationId xmlns:a16="http://schemas.microsoft.com/office/drawing/2014/main" id="{698F8559-F1BD-401C-63E0-00A1D99A5A73}"/>
              </a:ext>
            </a:extLst>
          </p:cNvPr>
          <p:cNvCxnSpPr>
            <a:cxnSpLocks/>
          </p:cNvCxnSpPr>
          <p:nvPr/>
        </p:nvCxnSpPr>
        <p:spPr>
          <a:xfrm>
            <a:off x="6866669" y="5192651"/>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Connecteur droit avec flèche 81">
            <a:extLst>
              <a:ext uri="{FF2B5EF4-FFF2-40B4-BE49-F238E27FC236}">
                <a16:creationId xmlns:a16="http://schemas.microsoft.com/office/drawing/2014/main" id="{FAD3E76A-5917-E964-12C2-F285DB6567A9}"/>
              </a:ext>
            </a:extLst>
          </p:cNvPr>
          <p:cNvCxnSpPr>
            <a:cxnSpLocks/>
          </p:cNvCxnSpPr>
          <p:nvPr/>
        </p:nvCxnSpPr>
        <p:spPr>
          <a:xfrm flipV="1">
            <a:off x="6892876" y="1576741"/>
            <a:ext cx="0" cy="432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Connecteur droit avec flèche 82">
            <a:extLst>
              <a:ext uri="{FF2B5EF4-FFF2-40B4-BE49-F238E27FC236}">
                <a16:creationId xmlns:a16="http://schemas.microsoft.com/office/drawing/2014/main" id="{0F859FAF-07BE-CFF9-157C-79B5B42856D9}"/>
              </a:ext>
            </a:extLst>
          </p:cNvPr>
          <p:cNvCxnSpPr>
            <a:cxnSpLocks/>
          </p:cNvCxnSpPr>
          <p:nvPr/>
        </p:nvCxnSpPr>
        <p:spPr>
          <a:xfrm>
            <a:off x="6892876" y="5896741"/>
            <a:ext cx="4500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4" name="ZoneTexte 83">
            <a:extLst>
              <a:ext uri="{FF2B5EF4-FFF2-40B4-BE49-F238E27FC236}">
                <a16:creationId xmlns:a16="http://schemas.microsoft.com/office/drawing/2014/main" id="{8A0BFD58-2236-52FA-FB41-38DFFDC1C758}"/>
              </a:ext>
            </a:extLst>
          </p:cNvPr>
          <p:cNvSpPr txBox="1"/>
          <p:nvPr/>
        </p:nvSpPr>
        <p:spPr>
          <a:xfrm>
            <a:off x="7704779" y="5939988"/>
            <a:ext cx="2725493" cy="369332"/>
          </a:xfrm>
          <a:prstGeom prst="rect">
            <a:avLst/>
          </a:prstGeom>
          <a:noFill/>
        </p:spPr>
        <p:txBody>
          <a:bodyPr wrap="square" rtlCol="0">
            <a:spAutoFit/>
          </a:bodyPr>
          <a:lstStyle/>
          <a:p>
            <a:pPr algn="ctr"/>
            <a:r>
              <a:rPr lang="fr-FR" dirty="0"/>
              <a:t>Flux de déplacements</a:t>
            </a:r>
          </a:p>
        </p:txBody>
      </p:sp>
      <p:cxnSp>
        <p:nvCxnSpPr>
          <p:cNvPr id="91" name="Connecteur droit 90">
            <a:extLst>
              <a:ext uri="{FF2B5EF4-FFF2-40B4-BE49-F238E27FC236}">
                <a16:creationId xmlns:a16="http://schemas.microsoft.com/office/drawing/2014/main" id="{B7E6395D-8A9B-6792-A428-98C174F1B476}"/>
              </a:ext>
            </a:extLst>
          </p:cNvPr>
          <p:cNvCxnSpPr>
            <a:cxnSpLocks/>
          </p:cNvCxnSpPr>
          <p:nvPr/>
        </p:nvCxnSpPr>
        <p:spPr>
          <a:xfrm flipV="1">
            <a:off x="6888375" y="5048431"/>
            <a:ext cx="4428000" cy="395653"/>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97" name="Connecteur droit 96">
            <a:extLst>
              <a:ext uri="{FF2B5EF4-FFF2-40B4-BE49-F238E27FC236}">
                <a16:creationId xmlns:a16="http://schemas.microsoft.com/office/drawing/2014/main" id="{F4A2702C-F871-1355-7C24-B9AF06C85F59}"/>
              </a:ext>
            </a:extLst>
          </p:cNvPr>
          <p:cNvCxnSpPr>
            <a:cxnSpLocks/>
          </p:cNvCxnSpPr>
          <p:nvPr/>
        </p:nvCxnSpPr>
        <p:spPr>
          <a:xfrm flipV="1">
            <a:off x="6888374" y="4789926"/>
            <a:ext cx="4428000" cy="577088"/>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2" name="ZoneTexte 1">
            <a:extLst>
              <a:ext uri="{FF2B5EF4-FFF2-40B4-BE49-F238E27FC236}">
                <a16:creationId xmlns:a16="http://schemas.microsoft.com/office/drawing/2014/main" id="{041C52E2-6AA2-9DFB-D7AE-DC4285159B90}"/>
              </a:ext>
            </a:extLst>
          </p:cNvPr>
          <p:cNvSpPr txBox="1"/>
          <p:nvPr/>
        </p:nvSpPr>
        <p:spPr>
          <a:xfrm>
            <a:off x="1775520" y="1196752"/>
            <a:ext cx="3496791" cy="338554"/>
          </a:xfrm>
          <a:prstGeom prst="rect">
            <a:avLst/>
          </a:prstGeom>
          <a:noFill/>
        </p:spPr>
        <p:txBody>
          <a:bodyPr wrap="none" rtlCol="0">
            <a:spAutoFit/>
          </a:bodyPr>
          <a:lstStyle/>
          <a:p>
            <a:r>
              <a:rPr lang="fr-FR" sz="1600" dirty="0"/>
              <a:t>Types de déplacements et de territoires</a:t>
            </a:r>
          </a:p>
        </p:txBody>
      </p:sp>
      <p:sp>
        <p:nvSpPr>
          <p:cNvPr id="6" name="ZoneTexte 5">
            <a:extLst>
              <a:ext uri="{FF2B5EF4-FFF2-40B4-BE49-F238E27FC236}">
                <a16:creationId xmlns:a16="http://schemas.microsoft.com/office/drawing/2014/main" id="{90DE051D-9077-62DB-5A8C-3619E37B7742}"/>
              </a:ext>
            </a:extLst>
          </p:cNvPr>
          <p:cNvSpPr txBox="1"/>
          <p:nvPr/>
        </p:nvSpPr>
        <p:spPr>
          <a:xfrm>
            <a:off x="7924584" y="1196752"/>
            <a:ext cx="2779928" cy="338554"/>
          </a:xfrm>
          <a:prstGeom prst="rect">
            <a:avLst/>
          </a:prstGeom>
          <a:noFill/>
        </p:spPr>
        <p:txBody>
          <a:bodyPr wrap="none" rtlCol="0">
            <a:spAutoFit/>
          </a:bodyPr>
          <a:lstStyle/>
          <a:p>
            <a:pPr algn="ctr"/>
            <a:r>
              <a:rPr lang="fr-FR" sz="1600" dirty="0"/>
              <a:t>Modes dominants actuellement</a:t>
            </a:r>
          </a:p>
        </p:txBody>
      </p:sp>
      <p:sp>
        <p:nvSpPr>
          <p:cNvPr id="9" name="Espace réservé du pied de page 3">
            <a:extLst>
              <a:ext uri="{FF2B5EF4-FFF2-40B4-BE49-F238E27FC236}">
                <a16:creationId xmlns:a16="http://schemas.microsoft.com/office/drawing/2014/main" id="{3F004298-D77E-4156-3083-C464B0D2AC77}"/>
              </a:ext>
            </a:extLst>
          </p:cNvPr>
          <p:cNvSpPr txBox="1">
            <a:spLocks/>
          </p:cNvSpPr>
          <p:nvPr/>
        </p:nvSpPr>
        <p:spPr>
          <a:xfrm>
            <a:off x="2783632" y="6375602"/>
            <a:ext cx="6336704" cy="293758"/>
          </a:xfrm>
          <a:prstGeom prst="rect">
            <a:avLst/>
          </a:prstGeom>
        </p:spPr>
        <p:txBody>
          <a:bodyPr vert="horz"/>
          <a:lstStyle>
            <a:defPPr>
              <a:defRPr lang="fr-FR"/>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dirty="0">
                <a:solidFill>
                  <a:srgbClr val="464653"/>
                </a:solidFill>
              </a:rPr>
              <a:t>Source : Aurélien Bigo</a:t>
            </a:r>
          </a:p>
        </p:txBody>
      </p:sp>
    </p:spTree>
    <p:extLst>
      <p:ext uri="{BB962C8B-B14F-4D97-AF65-F5344CB8AC3E}">
        <p14:creationId xmlns:p14="http://schemas.microsoft.com/office/powerpoint/2010/main" val="28587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fade">
                                      <p:cBhvr>
                                        <p:cTn id="7" dur="500"/>
                                        <p:tgtEl>
                                          <p:spTgt spid="8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5"/>
                                        </p:tgtEl>
                                        <p:attrNameLst>
                                          <p:attrName>style.visibility</p:attrName>
                                        </p:attrNameLst>
                                      </p:cBhvr>
                                      <p:to>
                                        <p:strVal val="visible"/>
                                      </p:to>
                                    </p:set>
                                    <p:animEffect transition="in" filter="fade">
                                      <p:cBhvr>
                                        <p:cTn id="10" dur="500"/>
                                        <p:tgtEl>
                                          <p:spTgt spid="9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4"/>
                                        </p:tgtEl>
                                        <p:attrNameLst>
                                          <p:attrName>style.visibility</p:attrName>
                                        </p:attrNameLst>
                                      </p:cBhvr>
                                      <p:to>
                                        <p:strVal val="visible"/>
                                      </p:to>
                                    </p:set>
                                    <p:animEffect transition="in" filter="fade">
                                      <p:cBhvr>
                                        <p:cTn id="13" dur="500"/>
                                        <p:tgtEl>
                                          <p:spTgt spid="9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0"/>
                                        </p:tgtEl>
                                        <p:attrNameLst>
                                          <p:attrName>style.visibility</p:attrName>
                                        </p:attrNameLst>
                                      </p:cBhvr>
                                      <p:to>
                                        <p:strVal val="visible"/>
                                      </p:to>
                                    </p:set>
                                    <p:animEffect transition="in" filter="fade">
                                      <p:cBhvr>
                                        <p:cTn id="18" dur="500"/>
                                        <p:tgtEl>
                                          <p:spTgt spid="10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8"/>
                                        </p:tgtEl>
                                        <p:attrNameLst>
                                          <p:attrName>style.visibility</p:attrName>
                                        </p:attrNameLst>
                                      </p:cBhvr>
                                      <p:to>
                                        <p:strVal val="visible"/>
                                      </p:to>
                                    </p:set>
                                    <p:animEffect transition="in" filter="fade">
                                      <p:cBhvr>
                                        <p:cTn id="21" dur="500"/>
                                        <p:tgtEl>
                                          <p:spTgt spid="11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4"/>
                                        </p:tgtEl>
                                        <p:attrNameLst>
                                          <p:attrName>style.visibility</p:attrName>
                                        </p:attrNameLst>
                                      </p:cBhvr>
                                      <p:to>
                                        <p:strVal val="visible"/>
                                      </p:to>
                                    </p:set>
                                    <p:animEffect transition="in" filter="fade">
                                      <p:cBhvr>
                                        <p:cTn id="24" dur="500"/>
                                        <p:tgtEl>
                                          <p:spTgt spid="10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3"/>
                                        </p:tgtEl>
                                        <p:attrNameLst>
                                          <p:attrName>style.visibility</p:attrName>
                                        </p:attrNameLst>
                                      </p:cBhvr>
                                      <p:to>
                                        <p:strVal val="visible"/>
                                      </p:to>
                                    </p:set>
                                    <p:animEffect transition="in" filter="fade">
                                      <p:cBhvr>
                                        <p:cTn id="27" dur="500"/>
                                        <p:tgtEl>
                                          <p:spTgt spid="10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17"/>
                                        </p:tgtEl>
                                        <p:attrNameLst>
                                          <p:attrName>style.visibility</p:attrName>
                                        </p:attrNameLst>
                                      </p:cBhvr>
                                      <p:to>
                                        <p:strVal val="visible"/>
                                      </p:to>
                                    </p:set>
                                    <p:animEffect transition="in" filter="fade">
                                      <p:cBhvr>
                                        <p:cTn id="30" dur="500"/>
                                        <p:tgtEl>
                                          <p:spTgt spid="11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20"/>
                                        </p:tgtEl>
                                        <p:attrNameLst>
                                          <p:attrName>style.visibility</p:attrName>
                                        </p:attrNameLst>
                                      </p:cBhvr>
                                      <p:to>
                                        <p:strVal val="visible"/>
                                      </p:to>
                                    </p:set>
                                    <p:animEffect transition="in" filter="fade">
                                      <p:cBhvr>
                                        <p:cTn id="33" dur="500"/>
                                        <p:tgtEl>
                                          <p:spTgt spid="12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01"/>
                                        </p:tgtEl>
                                        <p:attrNameLst>
                                          <p:attrName>style.visibility</p:attrName>
                                        </p:attrNameLst>
                                      </p:cBhvr>
                                      <p:to>
                                        <p:strVal val="visible"/>
                                      </p:to>
                                    </p:set>
                                    <p:animEffect transition="in" filter="fade">
                                      <p:cBhvr>
                                        <p:cTn id="36" dur="500"/>
                                        <p:tgtEl>
                                          <p:spTgt spid="10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19"/>
                                        </p:tgtEl>
                                        <p:attrNameLst>
                                          <p:attrName>style.visibility</p:attrName>
                                        </p:attrNameLst>
                                      </p:cBhvr>
                                      <p:to>
                                        <p:strVal val="visible"/>
                                      </p:to>
                                    </p:set>
                                    <p:animEffect transition="in" filter="fade">
                                      <p:cBhvr>
                                        <p:cTn id="39" dur="500"/>
                                        <p:tgtEl>
                                          <p:spTgt spid="11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02"/>
                                        </p:tgtEl>
                                        <p:attrNameLst>
                                          <p:attrName>style.visibility</p:attrName>
                                        </p:attrNameLst>
                                      </p:cBhvr>
                                      <p:to>
                                        <p:strVal val="visible"/>
                                      </p:to>
                                    </p:set>
                                    <p:animEffect transition="in" filter="fade">
                                      <p:cBhvr>
                                        <p:cTn id="44" dur="500"/>
                                        <p:tgtEl>
                                          <p:spTgt spid="10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16"/>
                                        </p:tgtEl>
                                        <p:attrNameLst>
                                          <p:attrName>style.visibility</p:attrName>
                                        </p:attrNameLst>
                                      </p:cBhvr>
                                      <p:to>
                                        <p:strVal val="visible"/>
                                      </p:to>
                                    </p:set>
                                    <p:animEffect transition="in" filter="fade">
                                      <p:cBhvr>
                                        <p:cTn id="47" dur="500"/>
                                        <p:tgtEl>
                                          <p:spTgt spid="116"/>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15"/>
                                        </p:tgtEl>
                                        <p:attrNameLst>
                                          <p:attrName>style.visibility</p:attrName>
                                        </p:attrNameLst>
                                      </p:cBhvr>
                                      <p:to>
                                        <p:strVal val="visible"/>
                                      </p:to>
                                    </p:set>
                                    <p:animEffect transition="in" filter="fade">
                                      <p:cBhvr>
                                        <p:cTn id="50" dur="500"/>
                                        <p:tgtEl>
                                          <p:spTgt spid="115"/>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99"/>
                                        </p:tgtEl>
                                        <p:attrNameLst>
                                          <p:attrName>style.visibility</p:attrName>
                                        </p:attrNameLst>
                                      </p:cBhvr>
                                      <p:to>
                                        <p:strVal val="visible"/>
                                      </p:to>
                                    </p:set>
                                    <p:animEffect transition="in" filter="fade">
                                      <p:cBhvr>
                                        <p:cTn id="53" dur="500"/>
                                        <p:tgtEl>
                                          <p:spTgt spid="99"/>
                                        </p:tgtEl>
                                      </p:cBhvr>
                                    </p:animEffect>
                                  </p:childTnLst>
                                </p:cTn>
                              </p:par>
                              <p:par>
                                <p:cTn id="54" presetID="10" presetClass="entr" presetSubtype="0" fill="hold" nodeType="withEffect">
                                  <p:stCondLst>
                                    <p:cond delay="0"/>
                                  </p:stCondLst>
                                  <p:childTnLst>
                                    <p:set>
                                      <p:cBhvr>
                                        <p:cTn id="55" dur="1" fill="hold">
                                          <p:stCondLst>
                                            <p:cond delay="0"/>
                                          </p:stCondLst>
                                        </p:cTn>
                                        <p:tgtEl>
                                          <p:spTgt spid="96"/>
                                        </p:tgtEl>
                                        <p:attrNameLst>
                                          <p:attrName>style.visibility</p:attrName>
                                        </p:attrNameLst>
                                      </p:cBhvr>
                                      <p:to>
                                        <p:strVal val="visible"/>
                                      </p:to>
                                    </p:set>
                                    <p:animEffect transition="in" filter="fade">
                                      <p:cBhvr>
                                        <p:cTn id="56" dur="500"/>
                                        <p:tgtEl>
                                          <p:spTgt spid="96"/>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05"/>
                                        </p:tgtEl>
                                        <p:attrNameLst>
                                          <p:attrName>style.visibility</p:attrName>
                                        </p:attrNameLst>
                                      </p:cBhvr>
                                      <p:to>
                                        <p:strVal val="visible"/>
                                      </p:to>
                                    </p:set>
                                    <p:animEffect transition="in" filter="fade">
                                      <p:cBhvr>
                                        <p:cTn id="59" dur="500"/>
                                        <p:tgtEl>
                                          <p:spTgt spid="105"/>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6"/>
                                        </p:tgtEl>
                                        <p:attrNameLst>
                                          <p:attrName>style.visibility</p:attrName>
                                        </p:attrNameLst>
                                      </p:cBhvr>
                                      <p:to>
                                        <p:strVal val="visible"/>
                                      </p:to>
                                    </p:set>
                                    <p:animEffect transition="in" filter="fade">
                                      <p:cBhvr>
                                        <p:cTn id="64" dur="500"/>
                                        <p:tgtEl>
                                          <p:spTgt spid="6"/>
                                        </p:tgtEl>
                                      </p:cBhvr>
                                    </p:animEffect>
                                  </p:childTnLst>
                                </p:cTn>
                              </p:par>
                            </p:childTnLst>
                          </p:cTn>
                        </p:par>
                        <p:par>
                          <p:cTn id="65" fill="hold">
                            <p:stCondLst>
                              <p:cond delay="500"/>
                            </p:stCondLst>
                            <p:childTnLst>
                              <p:par>
                                <p:cTn id="66" presetID="10" presetClass="entr" presetSubtype="0" fill="hold" nodeType="after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fade">
                                      <p:cBhvr>
                                        <p:cTn id="68" dur="500"/>
                                        <p:tgtEl>
                                          <p:spTgt spid="24"/>
                                        </p:tgtEl>
                                      </p:cBhvr>
                                    </p:animEffect>
                                  </p:childTnLst>
                                </p:cTn>
                              </p:par>
                              <p:par>
                                <p:cTn id="69" presetID="10" presetClass="entr" presetSubtype="0" fill="hold" nodeType="with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fade">
                                      <p:cBhvr>
                                        <p:cTn id="71" dur="500"/>
                                        <p:tgtEl>
                                          <p:spTgt spid="30"/>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97"/>
                                        </p:tgtEl>
                                        <p:attrNameLst>
                                          <p:attrName>style.visibility</p:attrName>
                                        </p:attrNameLst>
                                      </p:cBhvr>
                                      <p:to>
                                        <p:strVal val="visible"/>
                                      </p:to>
                                    </p:set>
                                    <p:animEffect transition="in" filter="fade">
                                      <p:cBhvr>
                                        <p:cTn id="76" dur="500"/>
                                        <p:tgtEl>
                                          <p:spTgt spid="97"/>
                                        </p:tgtEl>
                                      </p:cBhvr>
                                    </p:animEffect>
                                  </p:childTnLst>
                                </p:cTn>
                              </p:par>
                              <p:par>
                                <p:cTn id="77" presetID="10" presetClass="entr" presetSubtype="0" fill="hold" nodeType="withEffect">
                                  <p:stCondLst>
                                    <p:cond delay="0"/>
                                  </p:stCondLst>
                                  <p:childTnLst>
                                    <p:set>
                                      <p:cBhvr>
                                        <p:cTn id="78" dur="1" fill="hold">
                                          <p:stCondLst>
                                            <p:cond delay="0"/>
                                          </p:stCondLst>
                                        </p:cTn>
                                        <p:tgtEl>
                                          <p:spTgt spid="91"/>
                                        </p:tgtEl>
                                        <p:attrNameLst>
                                          <p:attrName>style.visibility</p:attrName>
                                        </p:attrNameLst>
                                      </p:cBhvr>
                                      <p:to>
                                        <p:strVal val="visible"/>
                                      </p:to>
                                    </p:set>
                                    <p:animEffect transition="in" filter="fade">
                                      <p:cBhvr>
                                        <p:cTn id="79" dur="500"/>
                                        <p:tgtEl>
                                          <p:spTgt spid="91"/>
                                        </p:tgtEl>
                                      </p:cBhvr>
                                    </p:animEffect>
                                  </p:childTnLst>
                                </p:cTn>
                              </p:par>
                              <p:par>
                                <p:cTn id="80" presetID="10" presetClass="entr" presetSubtype="0" fill="hold" nodeType="withEffect">
                                  <p:stCondLst>
                                    <p:cond delay="0"/>
                                  </p:stCondLst>
                                  <p:childTnLst>
                                    <p:set>
                                      <p:cBhvr>
                                        <p:cTn id="81" dur="1" fill="hold">
                                          <p:stCondLst>
                                            <p:cond delay="0"/>
                                          </p:stCondLst>
                                        </p:cTn>
                                        <p:tgtEl>
                                          <p:spTgt spid="43"/>
                                        </p:tgtEl>
                                        <p:attrNameLst>
                                          <p:attrName>style.visibility</p:attrName>
                                        </p:attrNameLst>
                                      </p:cBhvr>
                                      <p:to>
                                        <p:strVal val="visible"/>
                                      </p:to>
                                    </p:set>
                                    <p:animEffect transition="in" filter="fade">
                                      <p:cBhvr>
                                        <p:cTn id="82" dur="500"/>
                                        <p:tgtEl>
                                          <p:spTgt spid="43"/>
                                        </p:tgtEl>
                                      </p:cBhvr>
                                    </p:animEffect>
                                  </p:childTnLst>
                                </p:cTn>
                              </p:par>
                              <p:par>
                                <p:cTn id="83" presetID="10" presetClass="entr" presetSubtype="0" fill="hold" nodeType="withEffect">
                                  <p:stCondLst>
                                    <p:cond delay="0"/>
                                  </p:stCondLst>
                                  <p:childTnLst>
                                    <p:set>
                                      <p:cBhvr>
                                        <p:cTn id="84" dur="1" fill="hold">
                                          <p:stCondLst>
                                            <p:cond delay="0"/>
                                          </p:stCondLst>
                                        </p:cTn>
                                        <p:tgtEl>
                                          <p:spTgt spid="45"/>
                                        </p:tgtEl>
                                        <p:attrNameLst>
                                          <p:attrName>style.visibility</p:attrName>
                                        </p:attrNameLst>
                                      </p:cBhvr>
                                      <p:to>
                                        <p:strVal val="visible"/>
                                      </p:to>
                                    </p:set>
                                    <p:animEffect transition="in" filter="fade">
                                      <p:cBhvr>
                                        <p:cTn id="85" dur="500"/>
                                        <p:tgtEl>
                                          <p:spTgt spid="45"/>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fade">
                                      <p:cBhvr>
                                        <p:cTn id="90" dur="500"/>
                                        <p:tgtEl>
                                          <p:spTgt spid="29"/>
                                        </p:tgtEl>
                                      </p:cBhvr>
                                    </p:animEffect>
                                  </p:childTnLst>
                                </p:cTn>
                              </p:par>
                              <p:par>
                                <p:cTn id="91" presetID="10" presetClass="entr" presetSubtype="0" fill="hold" nodeType="withEffect">
                                  <p:stCondLst>
                                    <p:cond delay="0"/>
                                  </p:stCondLst>
                                  <p:childTnLst>
                                    <p:set>
                                      <p:cBhvr>
                                        <p:cTn id="92" dur="1" fill="hold">
                                          <p:stCondLst>
                                            <p:cond delay="0"/>
                                          </p:stCondLst>
                                        </p:cTn>
                                        <p:tgtEl>
                                          <p:spTgt spid="46"/>
                                        </p:tgtEl>
                                        <p:attrNameLst>
                                          <p:attrName>style.visibility</p:attrName>
                                        </p:attrNameLst>
                                      </p:cBhvr>
                                      <p:to>
                                        <p:strVal val="visible"/>
                                      </p:to>
                                    </p:set>
                                    <p:animEffect transition="in" filter="fade">
                                      <p:cBhvr>
                                        <p:cTn id="93" dur="500"/>
                                        <p:tgtEl>
                                          <p:spTgt spid="46"/>
                                        </p:tgtEl>
                                      </p:cBhvr>
                                    </p:animEffect>
                                  </p:childTnLst>
                                </p:cTn>
                              </p:par>
                              <p:par>
                                <p:cTn id="94" presetID="10" presetClass="entr" presetSubtype="0" fill="hold" nodeType="withEffect">
                                  <p:stCondLst>
                                    <p:cond delay="0"/>
                                  </p:stCondLst>
                                  <p:childTnLst>
                                    <p:set>
                                      <p:cBhvr>
                                        <p:cTn id="95" dur="1" fill="hold">
                                          <p:stCondLst>
                                            <p:cond delay="0"/>
                                          </p:stCondLst>
                                        </p:cTn>
                                        <p:tgtEl>
                                          <p:spTgt spid="51"/>
                                        </p:tgtEl>
                                        <p:attrNameLst>
                                          <p:attrName>style.visibility</p:attrName>
                                        </p:attrNameLst>
                                      </p:cBhvr>
                                      <p:to>
                                        <p:strVal val="visible"/>
                                      </p:to>
                                    </p:set>
                                    <p:animEffect transition="in" filter="fade">
                                      <p:cBhvr>
                                        <p:cTn id="96" dur="500"/>
                                        <p:tgtEl>
                                          <p:spTgt spid="51"/>
                                        </p:tgtEl>
                                      </p:cBhvr>
                                    </p:animEffect>
                                  </p:childTnLst>
                                </p:cTn>
                              </p:par>
                              <p:par>
                                <p:cTn id="97" presetID="10" presetClass="entr" presetSubtype="0" fill="hold" nodeType="withEffect">
                                  <p:stCondLst>
                                    <p:cond delay="0"/>
                                  </p:stCondLst>
                                  <p:childTnLst>
                                    <p:set>
                                      <p:cBhvr>
                                        <p:cTn id="98" dur="1" fill="hold">
                                          <p:stCondLst>
                                            <p:cond delay="0"/>
                                          </p:stCondLst>
                                        </p:cTn>
                                        <p:tgtEl>
                                          <p:spTgt spid="38"/>
                                        </p:tgtEl>
                                        <p:attrNameLst>
                                          <p:attrName>style.visibility</p:attrName>
                                        </p:attrNameLst>
                                      </p:cBhvr>
                                      <p:to>
                                        <p:strVal val="visible"/>
                                      </p:to>
                                    </p:set>
                                    <p:animEffect transition="in" filter="fade">
                                      <p:cBhvr>
                                        <p:cTn id="99" dur="500"/>
                                        <p:tgtEl>
                                          <p:spTgt spid="38"/>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nodeType="clickEffect">
                                  <p:stCondLst>
                                    <p:cond delay="0"/>
                                  </p:stCondLst>
                                  <p:childTnLst>
                                    <p:set>
                                      <p:cBhvr>
                                        <p:cTn id="103" dur="1" fill="hold">
                                          <p:stCondLst>
                                            <p:cond delay="0"/>
                                          </p:stCondLst>
                                        </p:cTn>
                                        <p:tgtEl>
                                          <p:spTgt spid="42"/>
                                        </p:tgtEl>
                                        <p:attrNameLst>
                                          <p:attrName>style.visibility</p:attrName>
                                        </p:attrNameLst>
                                      </p:cBhvr>
                                      <p:to>
                                        <p:strVal val="visible"/>
                                      </p:to>
                                    </p:set>
                                    <p:animEffect transition="in" filter="fade">
                                      <p:cBhvr>
                                        <p:cTn id="10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99" grpId="0"/>
      <p:bldP spid="100" grpId="0"/>
      <p:bldP spid="101" grpId="0"/>
      <p:bldP spid="102" grpId="0"/>
      <p:bldP spid="103" grpId="0"/>
      <p:bldP spid="104" grpId="0"/>
      <p:bldP spid="105" grpId="0"/>
      <p:bldP spid="115" grpId="0" animBg="1"/>
      <p:bldP spid="116" grpId="0" animBg="1"/>
      <p:bldP spid="117" grpId="0" animBg="1"/>
      <p:bldP spid="118" grpId="0" animBg="1"/>
      <p:bldP spid="119" grpId="0"/>
      <p:bldP spid="120" grpId="0"/>
      <p:bldP spid="95" grpId="0" animBg="1"/>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ar Icon 1566243">
            <a:extLst>
              <a:ext uri="{FF2B5EF4-FFF2-40B4-BE49-F238E27FC236}">
                <a16:creationId xmlns:a16="http://schemas.microsoft.com/office/drawing/2014/main" id="{48133FA7-E875-DFB7-BC4D-CA325B856D64}"/>
              </a:ext>
            </a:extLst>
          </p:cNvPr>
          <p:cNvPicPr>
            <a:picLocks noChangeAspect="1" noChangeArrowheads="1"/>
          </p:cNvPicPr>
          <p:nvPr/>
        </p:nvPicPr>
        <p:blipFill rotWithShape="1">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l="17653" t="25264" r="18502" b="26534"/>
          <a:stretch/>
        </p:blipFill>
        <p:spPr bwMode="auto">
          <a:xfrm>
            <a:off x="7781840" y="3257067"/>
            <a:ext cx="1784336" cy="1347142"/>
          </a:xfrm>
          <a:prstGeom prst="rect">
            <a:avLst/>
          </a:prstGeom>
          <a:noFill/>
          <a:extLst>
            <a:ext uri="{909E8E84-426E-40DD-AFC4-6F175D3DCCD1}">
              <a14:hiddenFill xmlns:a14="http://schemas.microsoft.com/office/drawing/2010/main">
                <a:solidFill>
                  <a:srgbClr val="FFFFFF"/>
                </a:solidFill>
              </a14:hiddenFill>
            </a:ext>
          </a:extLst>
        </p:spPr>
      </p:pic>
      <p:sp>
        <p:nvSpPr>
          <p:cNvPr id="52" name="ZoneTexte 51">
            <a:extLst>
              <a:ext uri="{FF2B5EF4-FFF2-40B4-BE49-F238E27FC236}">
                <a16:creationId xmlns:a16="http://schemas.microsoft.com/office/drawing/2014/main" id="{55678E21-4A64-F790-E5F6-600D27173260}"/>
              </a:ext>
            </a:extLst>
          </p:cNvPr>
          <p:cNvSpPr txBox="1"/>
          <p:nvPr/>
        </p:nvSpPr>
        <p:spPr>
          <a:xfrm>
            <a:off x="6384032" y="1620851"/>
            <a:ext cx="532618" cy="230832"/>
          </a:xfrm>
          <a:prstGeom prst="rect">
            <a:avLst/>
          </a:prstGeom>
          <a:noFill/>
        </p:spPr>
        <p:txBody>
          <a:bodyPr wrap="square" rtlCol="0">
            <a:spAutoFit/>
          </a:bodyPr>
          <a:lstStyle/>
          <a:p>
            <a:pPr algn="r"/>
            <a:r>
              <a:rPr lang="fr-FR" sz="900" dirty="0"/>
              <a:t>10 000</a:t>
            </a:r>
          </a:p>
        </p:txBody>
      </p:sp>
      <p:sp>
        <p:nvSpPr>
          <p:cNvPr id="53" name="ZoneTexte 52">
            <a:extLst>
              <a:ext uri="{FF2B5EF4-FFF2-40B4-BE49-F238E27FC236}">
                <a16:creationId xmlns:a16="http://schemas.microsoft.com/office/drawing/2014/main" id="{F68AD253-FA3D-506B-34D4-CBD5E951F517}"/>
              </a:ext>
            </a:extLst>
          </p:cNvPr>
          <p:cNvSpPr txBox="1"/>
          <p:nvPr/>
        </p:nvSpPr>
        <p:spPr>
          <a:xfrm>
            <a:off x="6384032" y="2484947"/>
            <a:ext cx="532618" cy="230832"/>
          </a:xfrm>
          <a:prstGeom prst="rect">
            <a:avLst/>
          </a:prstGeom>
          <a:noFill/>
        </p:spPr>
        <p:txBody>
          <a:bodyPr wrap="square" rtlCol="0">
            <a:spAutoFit/>
          </a:bodyPr>
          <a:lstStyle/>
          <a:p>
            <a:pPr algn="r"/>
            <a:r>
              <a:rPr lang="fr-FR" sz="900" dirty="0"/>
              <a:t>1 000</a:t>
            </a:r>
          </a:p>
        </p:txBody>
      </p:sp>
      <p:sp>
        <p:nvSpPr>
          <p:cNvPr id="54" name="ZoneTexte 53">
            <a:extLst>
              <a:ext uri="{FF2B5EF4-FFF2-40B4-BE49-F238E27FC236}">
                <a16:creationId xmlns:a16="http://schemas.microsoft.com/office/drawing/2014/main" id="{0DD76EA3-8A4F-5FD1-10FB-0EAC3C12A503}"/>
              </a:ext>
            </a:extLst>
          </p:cNvPr>
          <p:cNvSpPr txBox="1"/>
          <p:nvPr/>
        </p:nvSpPr>
        <p:spPr>
          <a:xfrm>
            <a:off x="6384032" y="3349043"/>
            <a:ext cx="532618" cy="230832"/>
          </a:xfrm>
          <a:prstGeom prst="rect">
            <a:avLst/>
          </a:prstGeom>
          <a:noFill/>
        </p:spPr>
        <p:txBody>
          <a:bodyPr wrap="square" rtlCol="0">
            <a:spAutoFit/>
          </a:bodyPr>
          <a:lstStyle/>
          <a:p>
            <a:pPr algn="r"/>
            <a:r>
              <a:rPr lang="fr-FR" sz="900" dirty="0"/>
              <a:t>100</a:t>
            </a:r>
          </a:p>
        </p:txBody>
      </p:sp>
      <p:sp>
        <p:nvSpPr>
          <p:cNvPr id="55" name="ZoneTexte 54">
            <a:extLst>
              <a:ext uri="{FF2B5EF4-FFF2-40B4-BE49-F238E27FC236}">
                <a16:creationId xmlns:a16="http://schemas.microsoft.com/office/drawing/2014/main" id="{BBEACE36-E2AE-EEA6-C0F6-7FB86EEADF6E}"/>
              </a:ext>
            </a:extLst>
          </p:cNvPr>
          <p:cNvSpPr txBox="1"/>
          <p:nvPr/>
        </p:nvSpPr>
        <p:spPr>
          <a:xfrm>
            <a:off x="6384032" y="4213139"/>
            <a:ext cx="532618" cy="230832"/>
          </a:xfrm>
          <a:prstGeom prst="rect">
            <a:avLst/>
          </a:prstGeom>
          <a:noFill/>
        </p:spPr>
        <p:txBody>
          <a:bodyPr wrap="square" rtlCol="0">
            <a:spAutoFit/>
          </a:bodyPr>
          <a:lstStyle/>
          <a:p>
            <a:pPr algn="r"/>
            <a:r>
              <a:rPr lang="fr-FR" sz="900" dirty="0"/>
              <a:t>10</a:t>
            </a:r>
          </a:p>
        </p:txBody>
      </p:sp>
      <p:sp>
        <p:nvSpPr>
          <p:cNvPr id="56" name="ZoneTexte 55">
            <a:extLst>
              <a:ext uri="{FF2B5EF4-FFF2-40B4-BE49-F238E27FC236}">
                <a16:creationId xmlns:a16="http://schemas.microsoft.com/office/drawing/2014/main" id="{C7C97058-447A-3740-0454-9149C36C74CA}"/>
              </a:ext>
            </a:extLst>
          </p:cNvPr>
          <p:cNvSpPr txBox="1"/>
          <p:nvPr/>
        </p:nvSpPr>
        <p:spPr>
          <a:xfrm>
            <a:off x="6384032" y="5077235"/>
            <a:ext cx="532618" cy="230832"/>
          </a:xfrm>
          <a:prstGeom prst="rect">
            <a:avLst/>
          </a:prstGeom>
          <a:noFill/>
        </p:spPr>
        <p:txBody>
          <a:bodyPr wrap="square" rtlCol="0">
            <a:spAutoFit/>
          </a:bodyPr>
          <a:lstStyle/>
          <a:p>
            <a:pPr algn="r"/>
            <a:r>
              <a:rPr lang="fr-FR" sz="900" dirty="0"/>
              <a:t>1</a:t>
            </a:r>
          </a:p>
        </p:txBody>
      </p:sp>
      <p:sp>
        <p:nvSpPr>
          <p:cNvPr id="9" name="Titre 8"/>
          <p:cNvSpPr>
            <a:spLocks noGrp="1"/>
          </p:cNvSpPr>
          <p:nvPr>
            <p:ph type="title"/>
          </p:nvPr>
        </p:nvSpPr>
        <p:spPr>
          <a:xfrm>
            <a:off x="609599" y="152400"/>
            <a:ext cx="11103023" cy="990600"/>
          </a:xfrm>
        </p:spPr>
        <p:txBody>
          <a:bodyPr>
            <a:normAutofit/>
          </a:bodyPr>
          <a:lstStyle/>
          <a:p>
            <a:pPr>
              <a:spcBef>
                <a:spcPts val="0"/>
              </a:spcBef>
            </a:pPr>
            <a:r>
              <a:rPr lang="fr-FR" sz="2800" dirty="0">
                <a:solidFill>
                  <a:srgbClr val="0070C0"/>
                </a:solidFill>
                <a:latin typeface="Gill Sans MT"/>
                <a:ea typeface="+mn-ea"/>
                <a:cs typeface="+mn-cs"/>
              </a:rPr>
              <a:t>Quelles solutions selon les territoires ?</a:t>
            </a:r>
            <a:endParaRPr lang="fr-FR" dirty="0"/>
          </a:p>
        </p:txBody>
      </p:sp>
      <p:sp>
        <p:nvSpPr>
          <p:cNvPr id="3" name="Espace réservé de la date 2"/>
          <p:cNvSpPr>
            <a:spLocks noGrp="1"/>
          </p:cNvSpPr>
          <p:nvPr>
            <p:ph type="dt" sz="half" idx="10"/>
          </p:nvPr>
        </p:nvSpPr>
        <p:spPr/>
        <p:txBody>
          <a:bodyPr/>
          <a:lstStyle/>
          <a:p>
            <a:pPr algn="r"/>
            <a:r>
              <a:rPr lang="fr-FR">
                <a:solidFill>
                  <a:srgbClr val="464653"/>
                </a:solidFill>
                <a:latin typeface="Gill Sans MT"/>
              </a:rPr>
              <a:t>17/01/2024</a:t>
            </a:r>
            <a:endParaRPr lang="fr-FR" dirty="0">
              <a:solidFill>
                <a:srgbClr val="464653"/>
              </a:solidFill>
              <a:latin typeface="Gill Sans MT"/>
            </a:endParaRPr>
          </a:p>
        </p:txBody>
      </p:sp>
      <p:sp>
        <p:nvSpPr>
          <p:cNvPr id="5" name="Espace réservé du numéro de diapositive 4"/>
          <p:cNvSpPr>
            <a:spLocks noGrp="1"/>
          </p:cNvSpPr>
          <p:nvPr>
            <p:ph type="sldNum" sz="quarter" idx="12"/>
          </p:nvPr>
        </p:nvSpPr>
        <p:spPr/>
        <p:txBody>
          <a:bodyPr/>
          <a:lstStyle/>
          <a:p>
            <a:fld id="{7DB8656E-A64D-4224-BA07-37D0C347CFBD}" type="slidenum">
              <a:rPr lang="fr-FR">
                <a:solidFill>
                  <a:srgbClr val="464653"/>
                </a:solidFill>
                <a:latin typeface="Gill Sans MT"/>
              </a:rPr>
              <a:pPr/>
              <a:t>3</a:t>
            </a:fld>
            <a:endParaRPr lang="fr-FR">
              <a:solidFill>
                <a:srgbClr val="464653"/>
              </a:solidFill>
              <a:latin typeface="Gill Sans MT"/>
            </a:endParaRPr>
          </a:p>
        </p:txBody>
      </p:sp>
      <p:sp>
        <p:nvSpPr>
          <p:cNvPr id="10" name="Espace réservé du pied de page 3"/>
          <p:cNvSpPr txBox="1">
            <a:spLocks/>
          </p:cNvSpPr>
          <p:nvPr/>
        </p:nvSpPr>
        <p:spPr>
          <a:xfrm>
            <a:off x="2783632" y="6356351"/>
            <a:ext cx="6336704" cy="501651"/>
          </a:xfrm>
          <a:prstGeom prst="rect">
            <a:avLst/>
          </a:prstGeom>
        </p:spPr>
        <p:txBody>
          <a:bodyPr vert="horz"/>
          <a:lstStyle>
            <a:defPPr>
              <a:defRPr lang="fr-FR"/>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fr-FR" dirty="0">
              <a:solidFill>
                <a:srgbClr val="464653"/>
              </a:solidFill>
              <a:latin typeface="Gill Sans MT"/>
            </a:endParaRPr>
          </a:p>
        </p:txBody>
      </p:sp>
      <p:sp>
        <p:nvSpPr>
          <p:cNvPr id="44" name="Espace réservé du pied de page 3"/>
          <p:cNvSpPr txBox="1">
            <a:spLocks/>
          </p:cNvSpPr>
          <p:nvPr/>
        </p:nvSpPr>
        <p:spPr>
          <a:xfrm>
            <a:off x="2783632" y="6356350"/>
            <a:ext cx="6336704" cy="468000"/>
          </a:xfrm>
          <a:prstGeom prst="rect">
            <a:avLst/>
          </a:prstGeom>
        </p:spPr>
        <p:txBody>
          <a:bodyPr vert="horz"/>
          <a:lstStyle>
            <a:defPPr>
              <a:defRPr lang="fr-FR"/>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200" i="1" dirty="0"/>
              <a:t> </a:t>
            </a:r>
            <a:endParaRPr lang="fr-FR" i="1" dirty="0"/>
          </a:p>
        </p:txBody>
      </p:sp>
      <p:cxnSp>
        <p:nvCxnSpPr>
          <p:cNvPr id="4" name="Connecteur droit avec flèche 3">
            <a:extLst>
              <a:ext uri="{FF2B5EF4-FFF2-40B4-BE49-F238E27FC236}">
                <a16:creationId xmlns:a16="http://schemas.microsoft.com/office/drawing/2014/main" id="{A957E3D2-FC56-EEE8-308D-F52CF090CE9A}"/>
              </a:ext>
            </a:extLst>
          </p:cNvPr>
          <p:cNvCxnSpPr>
            <a:cxnSpLocks/>
          </p:cNvCxnSpPr>
          <p:nvPr/>
        </p:nvCxnSpPr>
        <p:spPr>
          <a:xfrm flipV="1">
            <a:off x="6892876" y="1576741"/>
            <a:ext cx="0" cy="432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a:extLst>
              <a:ext uri="{FF2B5EF4-FFF2-40B4-BE49-F238E27FC236}">
                <a16:creationId xmlns:a16="http://schemas.microsoft.com/office/drawing/2014/main" id="{BA398FC5-2886-0BAB-8190-04BF6ED88923}"/>
              </a:ext>
            </a:extLst>
          </p:cNvPr>
          <p:cNvCxnSpPr>
            <a:cxnSpLocks/>
          </p:cNvCxnSpPr>
          <p:nvPr/>
        </p:nvCxnSpPr>
        <p:spPr>
          <a:xfrm>
            <a:off x="6892876" y="5896741"/>
            <a:ext cx="4500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6" name="Picture 2">
            <a:extLst>
              <a:ext uri="{FF2B5EF4-FFF2-40B4-BE49-F238E27FC236}">
                <a16:creationId xmlns:a16="http://schemas.microsoft.com/office/drawing/2014/main" id="{A4027F78-DC19-E99D-FF24-C7BA2BE73480}"/>
              </a:ext>
            </a:extLst>
          </p:cNvPr>
          <p:cNvPicPr>
            <a:picLocks noChangeAspect="1" noChangeArrowheads="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918104" y="1772816"/>
            <a:ext cx="814910" cy="7293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7" descr="Afficher l'image d'origine">
            <a:extLst>
              <a:ext uri="{FF2B5EF4-FFF2-40B4-BE49-F238E27FC236}">
                <a16:creationId xmlns:a16="http://schemas.microsoft.com/office/drawing/2014/main" id="{C858F089-68B6-0FEB-FD43-23CA9619227E}"/>
              </a:ext>
            </a:extLst>
          </p:cNvPr>
          <p:cNvPicPr>
            <a:picLocks noChangeAspect="1" noChangeArrowheads="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10497994" y="4931953"/>
            <a:ext cx="216024" cy="13761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0">
            <a:extLst>
              <a:ext uri="{FF2B5EF4-FFF2-40B4-BE49-F238E27FC236}">
                <a16:creationId xmlns:a16="http://schemas.microsoft.com/office/drawing/2014/main" id="{36AEA89B-A73D-91BE-AF71-49AE94CFAC16}"/>
              </a:ext>
            </a:extLst>
          </p:cNvPr>
          <p:cNvPicPr>
            <a:picLocks noChangeAspect="1" noChangeArrowheads="1"/>
          </p:cNvPicPr>
          <p:nvPr/>
        </p:nvPicPr>
        <p:blipFill>
          <a:blip r:embed="rId6"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2194" y="3510287"/>
            <a:ext cx="354102" cy="3359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12" descr="Afficher l'image d'origine">
            <a:extLst>
              <a:ext uri="{FF2B5EF4-FFF2-40B4-BE49-F238E27FC236}">
                <a16:creationId xmlns:a16="http://schemas.microsoft.com/office/drawing/2014/main" id="{F35424D1-5C1B-4183-13D8-C66455133A7B}"/>
              </a:ext>
            </a:extLst>
          </p:cNvPr>
          <p:cNvPicPr>
            <a:picLocks noChangeAspect="1" noChangeArrowheads="1"/>
          </p:cNvPicPr>
          <p:nvPr/>
        </p:nvPicPr>
        <p:blipFill>
          <a:blip r:embed="rId7"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01336" y="3221230"/>
            <a:ext cx="577089" cy="5770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34" name="ZoneTexte 33">
            <a:extLst>
              <a:ext uri="{FF2B5EF4-FFF2-40B4-BE49-F238E27FC236}">
                <a16:creationId xmlns:a16="http://schemas.microsoft.com/office/drawing/2014/main" id="{626C6BBD-0345-5D4D-2232-BC02D48D4E44}"/>
              </a:ext>
            </a:extLst>
          </p:cNvPr>
          <p:cNvSpPr txBox="1"/>
          <p:nvPr/>
        </p:nvSpPr>
        <p:spPr>
          <a:xfrm rot="16200000">
            <a:off x="5673182" y="3321408"/>
            <a:ext cx="1512000" cy="369332"/>
          </a:xfrm>
          <a:prstGeom prst="rect">
            <a:avLst/>
          </a:prstGeom>
          <a:noFill/>
        </p:spPr>
        <p:txBody>
          <a:bodyPr wrap="square" rtlCol="0">
            <a:spAutoFit/>
          </a:bodyPr>
          <a:lstStyle/>
          <a:p>
            <a:pPr algn="ctr"/>
            <a:r>
              <a:rPr lang="fr-FR" dirty="0"/>
              <a:t>Distance (km)</a:t>
            </a:r>
          </a:p>
        </p:txBody>
      </p:sp>
      <p:sp>
        <p:nvSpPr>
          <p:cNvPr id="8" name="ZoneTexte 7">
            <a:extLst>
              <a:ext uri="{FF2B5EF4-FFF2-40B4-BE49-F238E27FC236}">
                <a16:creationId xmlns:a16="http://schemas.microsoft.com/office/drawing/2014/main" id="{594A8FE9-102B-C13C-9763-016F08593952}"/>
              </a:ext>
            </a:extLst>
          </p:cNvPr>
          <p:cNvSpPr txBox="1"/>
          <p:nvPr/>
        </p:nvSpPr>
        <p:spPr>
          <a:xfrm>
            <a:off x="7704779" y="5939988"/>
            <a:ext cx="2725493" cy="369332"/>
          </a:xfrm>
          <a:prstGeom prst="rect">
            <a:avLst/>
          </a:prstGeom>
          <a:noFill/>
        </p:spPr>
        <p:txBody>
          <a:bodyPr wrap="square" rtlCol="0">
            <a:spAutoFit/>
          </a:bodyPr>
          <a:lstStyle/>
          <a:p>
            <a:pPr algn="ctr"/>
            <a:r>
              <a:rPr lang="fr-FR" dirty="0"/>
              <a:t>Flux de déplacements</a:t>
            </a:r>
          </a:p>
        </p:txBody>
      </p:sp>
      <p:cxnSp>
        <p:nvCxnSpPr>
          <p:cNvPr id="41" name="Connecteur droit 40">
            <a:extLst>
              <a:ext uri="{FF2B5EF4-FFF2-40B4-BE49-F238E27FC236}">
                <a16:creationId xmlns:a16="http://schemas.microsoft.com/office/drawing/2014/main" id="{AC121F15-5454-3B4F-E06A-DC0E7AB3FFB8}"/>
              </a:ext>
            </a:extLst>
          </p:cNvPr>
          <p:cNvCxnSpPr>
            <a:cxnSpLocks/>
          </p:cNvCxnSpPr>
          <p:nvPr/>
        </p:nvCxnSpPr>
        <p:spPr>
          <a:xfrm>
            <a:off x="6892875" y="2418571"/>
            <a:ext cx="4428000" cy="361197"/>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47" name="Connecteur droit 46">
            <a:extLst>
              <a:ext uri="{FF2B5EF4-FFF2-40B4-BE49-F238E27FC236}">
                <a16:creationId xmlns:a16="http://schemas.microsoft.com/office/drawing/2014/main" id="{6EA22CD6-0295-690D-BB69-B7C54F681880}"/>
              </a:ext>
            </a:extLst>
          </p:cNvPr>
          <p:cNvCxnSpPr>
            <a:cxnSpLocks/>
          </p:cNvCxnSpPr>
          <p:nvPr/>
        </p:nvCxnSpPr>
        <p:spPr>
          <a:xfrm>
            <a:off x="6866669" y="1736267"/>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necteur droit 47">
            <a:extLst>
              <a:ext uri="{FF2B5EF4-FFF2-40B4-BE49-F238E27FC236}">
                <a16:creationId xmlns:a16="http://schemas.microsoft.com/office/drawing/2014/main" id="{DBAEE4AD-D70A-1DC4-63B9-57C933FAC120}"/>
              </a:ext>
            </a:extLst>
          </p:cNvPr>
          <p:cNvCxnSpPr>
            <a:cxnSpLocks/>
          </p:cNvCxnSpPr>
          <p:nvPr/>
        </p:nvCxnSpPr>
        <p:spPr>
          <a:xfrm>
            <a:off x="6866669" y="3464459"/>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Connecteur droit 48">
            <a:extLst>
              <a:ext uri="{FF2B5EF4-FFF2-40B4-BE49-F238E27FC236}">
                <a16:creationId xmlns:a16="http://schemas.microsoft.com/office/drawing/2014/main" id="{91F0DB0A-A1CF-F11A-4CDA-C5CE2702CFBF}"/>
              </a:ext>
            </a:extLst>
          </p:cNvPr>
          <p:cNvCxnSpPr>
            <a:cxnSpLocks/>
          </p:cNvCxnSpPr>
          <p:nvPr/>
        </p:nvCxnSpPr>
        <p:spPr>
          <a:xfrm>
            <a:off x="6866669" y="2600363"/>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4684B98F-FCFF-E665-211A-34C577F08487}"/>
              </a:ext>
            </a:extLst>
          </p:cNvPr>
          <p:cNvCxnSpPr>
            <a:cxnSpLocks/>
          </p:cNvCxnSpPr>
          <p:nvPr/>
        </p:nvCxnSpPr>
        <p:spPr>
          <a:xfrm>
            <a:off x="6866669" y="4328555"/>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Connecteur droit 56">
            <a:extLst>
              <a:ext uri="{FF2B5EF4-FFF2-40B4-BE49-F238E27FC236}">
                <a16:creationId xmlns:a16="http://schemas.microsoft.com/office/drawing/2014/main" id="{72BFCC62-2B43-90FE-5E82-F29EE46711F2}"/>
              </a:ext>
            </a:extLst>
          </p:cNvPr>
          <p:cNvCxnSpPr>
            <a:cxnSpLocks/>
          </p:cNvCxnSpPr>
          <p:nvPr/>
        </p:nvCxnSpPr>
        <p:spPr>
          <a:xfrm>
            <a:off x="6866669" y="5192651"/>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ZoneTexte 64">
            <a:extLst>
              <a:ext uri="{FF2B5EF4-FFF2-40B4-BE49-F238E27FC236}">
                <a16:creationId xmlns:a16="http://schemas.microsoft.com/office/drawing/2014/main" id="{123681AA-D3BC-8A34-E2B5-2DDBE25BBF70}"/>
              </a:ext>
            </a:extLst>
          </p:cNvPr>
          <p:cNvSpPr txBox="1"/>
          <p:nvPr/>
        </p:nvSpPr>
        <p:spPr>
          <a:xfrm>
            <a:off x="6866668" y="5880919"/>
            <a:ext cx="838109" cy="230832"/>
          </a:xfrm>
          <a:prstGeom prst="rect">
            <a:avLst/>
          </a:prstGeom>
          <a:noFill/>
        </p:spPr>
        <p:txBody>
          <a:bodyPr wrap="square" rtlCol="0">
            <a:spAutoFit/>
          </a:bodyPr>
          <a:lstStyle/>
          <a:p>
            <a:pPr algn="ctr"/>
            <a:r>
              <a:rPr lang="fr-FR" sz="900" dirty="0"/>
              <a:t>Très faibles</a:t>
            </a:r>
          </a:p>
        </p:txBody>
      </p:sp>
      <p:sp>
        <p:nvSpPr>
          <p:cNvPr id="66" name="ZoneTexte 65">
            <a:extLst>
              <a:ext uri="{FF2B5EF4-FFF2-40B4-BE49-F238E27FC236}">
                <a16:creationId xmlns:a16="http://schemas.microsoft.com/office/drawing/2014/main" id="{6B31012B-A5D7-CF1F-30A4-DC149031CB2A}"/>
              </a:ext>
            </a:extLst>
          </p:cNvPr>
          <p:cNvSpPr txBox="1"/>
          <p:nvPr/>
        </p:nvSpPr>
        <p:spPr>
          <a:xfrm>
            <a:off x="10504120" y="5880919"/>
            <a:ext cx="838109" cy="230832"/>
          </a:xfrm>
          <a:prstGeom prst="rect">
            <a:avLst/>
          </a:prstGeom>
          <a:noFill/>
        </p:spPr>
        <p:txBody>
          <a:bodyPr wrap="square" rtlCol="0">
            <a:spAutoFit/>
          </a:bodyPr>
          <a:lstStyle/>
          <a:p>
            <a:pPr algn="ctr"/>
            <a:r>
              <a:rPr lang="fr-FR" sz="900" dirty="0"/>
              <a:t>Très forts</a:t>
            </a:r>
          </a:p>
        </p:txBody>
      </p:sp>
      <p:pic>
        <p:nvPicPr>
          <p:cNvPr id="1028" name="Picture 4" descr="snowboard Icon 4577445">
            <a:extLst>
              <a:ext uri="{FF2B5EF4-FFF2-40B4-BE49-F238E27FC236}">
                <a16:creationId xmlns:a16="http://schemas.microsoft.com/office/drawing/2014/main" id="{780B1B9A-7C9A-2085-06D7-7DE7F27E9944}"/>
              </a:ext>
            </a:extLst>
          </p:cNvPr>
          <p:cNvPicPr>
            <a:picLocks noChangeAspect="1" noChangeArrowheads="1"/>
          </p:cNvPicPr>
          <p:nvPr/>
        </p:nvPicPr>
        <p:blipFill rotWithShape="1">
          <a:blip r:embed="rId8" cstate="print">
            <a:duotone>
              <a:schemeClr val="accent1">
                <a:shade val="45000"/>
                <a:satMod val="135000"/>
              </a:schemeClr>
              <a:prstClr val="white"/>
            </a:duotone>
            <a:extLst>
              <a:ext uri="{28A0092B-C50C-407E-A947-70E740481C1C}">
                <a14:useLocalDpi xmlns:a14="http://schemas.microsoft.com/office/drawing/2010/main" val="0"/>
              </a:ext>
            </a:extLst>
          </a:blip>
          <a:srcRect l="4185" t="20551" r="2322" b="22374"/>
          <a:stretch/>
        </p:blipFill>
        <p:spPr bwMode="auto">
          <a:xfrm>
            <a:off x="7221942" y="4005064"/>
            <a:ext cx="688050" cy="420036"/>
          </a:xfrm>
          <a:prstGeom prst="rect">
            <a:avLst/>
          </a:prstGeom>
          <a:noFill/>
          <a:extLst>
            <a:ext uri="{909E8E84-426E-40DD-AFC4-6F175D3DCCD1}">
              <a14:hiddenFill xmlns:a14="http://schemas.microsoft.com/office/drawing/2010/main">
                <a:solidFill>
                  <a:srgbClr val="FFFFFF"/>
                </a:solidFill>
              </a14:hiddenFill>
            </a:ext>
          </a:extLst>
        </p:spPr>
      </p:pic>
      <p:sp>
        <p:nvSpPr>
          <p:cNvPr id="67" name="Flèche : droite 66">
            <a:extLst>
              <a:ext uri="{FF2B5EF4-FFF2-40B4-BE49-F238E27FC236}">
                <a16:creationId xmlns:a16="http://schemas.microsoft.com/office/drawing/2014/main" id="{74E5295F-329B-76E7-68C3-DF69710F954B}"/>
              </a:ext>
            </a:extLst>
          </p:cNvPr>
          <p:cNvSpPr/>
          <p:nvPr/>
        </p:nvSpPr>
        <p:spPr>
          <a:xfrm rot="15487187">
            <a:off x="10142240" y="2603569"/>
            <a:ext cx="118494" cy="72008"/>
          </a:xfrm>
          <a:prstGeom prst="righ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Flèche : droite 67">
            <a:extLst>
              <a:ext uri="{FF2B5EF4-FFF2-40B4-BE49-F238E27FC236}">
                <a16:creationId xmlns:a16="http://schemas.microsoft.com/office/drawing/2014/main" id="{675C8D20-7059-3051-6205-F521B696C900}"/>
              </a:ext>
            </a:extLst>
          </p:cNvPr>
          <p:cNvSpPr/>
          <p:nvPr/>
        </p:nvSpPr>
        <p:spPr>
          <a:xfrm rot="15487187">
            <a:off x="10841421" y="2654969"/>
            <a:ext cx="118494" cy="72008"/>
          </a:xfrm>
          <a:prstGeom prst="righ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Flèche : droite 68">
            <a:extLst>
              <a:ext uri="{FF2B5EF4-FFF2-40B4-BE49-F238E27FC236}">
                <a16:creationId xmlns:a16="http://schemas.microsoft.com/office/drawing/2014/main" id="{F923EBC3-1865-8C36-DC34-1724BFE837E9}"/>
              </a:ext>
            </a:extLst>
          </p:cNvPr>
          <p:cNvSpPr/>
          <p:nvPr/>
        </p:nvSpPr>
        <p:spPr>
          <a:xfrm rot="15758000">
            <a:off x="9518285" y="5107856"/>
            <a:ext cx="118494" cy="72008"/>
          </a:xfrm>
          <a:prstGeom prst="righ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Flèche : droite 69">
            <a:extLst>
              <a:ext uri="{FF2B5EF4-FFF2-40B4-BE49-F238E27FC236}">
                <a16:creationId xmlns:a16="http://schemas.microsoft.com/office/drawing/2014/main" id="{208B5675-87C6-02CD-AC38-75459AFD0DBE}"/>
              </a:ext>
            </a:extLst>
          </p:cNvPr>
          <p:cNvSpPr/>
          <p:nvPr/>
        </p:nvSpPr>
        <p:spPr>
          <a:xfrm rot="15758000">
            <a:off x="9725458" y="4882456"/>
            <a:ext cx="118494" cy="72008"/>
          </a:xfrm>
          <a:prstGeom prst="righ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Flèche : droite 70">
            <a:extLst>
              <a:ext uri="{FF2B5EF4-FFF2-40B4-BE49-F238E27FC236}">
                <a16:creationId xmlns:a16="http://schemas.microsoft.com/office/drawing/2014/main" id="{F0721E2E-91EB-449F-1425-B14F22699D2A}"/>
              </a:ext>
            </a:extLst>
          </p:cNvPr>
          <p:cNvSpPr/>
          <p:nvPr/>
        </p:nvSpPr>
        <p:spPr>
          <a:xfrm rot="9912322">
            <a:off x="10221478" y="4000407"/>
            <a:ext cx="118494" cy="72008"/>
          </a:xfrm>
          <a:prstGeom prst="righ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Flèche : droite 71">
            <a:extLst>
              <a:ext uri="{FF2B5EF4-FFF2-40B4-BE49-F238E27FC236}">
                <a16:creationId xmlns:a16="http://schemas.microsoft.com/office/drawing/2014/main" id="{5EB59886-9E98-7D9F-C15D-DE20FC8BF29E}"/>
              </a:ext>
            </a:extLst>
          </p:cNvPr>
          <p:cNvSpPr/>
          <p:nvPr/>
        </p:nvSpPr>
        <p:spPr>
          <a:xfrm rot="9912322">
            <a:off x="10653526" y="3856391"/>
            <a:ext cx="118494" cy="72008"/>
          </a:xfrm>
          <a:prstGeom prst="righ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3" name="Image 72" descr="Afficher l'image d'origine">
            <a:extLst>
              <a:ext uri="{FF2B5EF4-FFF2-40B4-BE49-F238E27FC236}">
                <a16:creationId xmlns:a16="http://schemas.microsoft.com/office/drawing/2014/main" id="{CA8FF182-AD5D-E7AC-1513-6C7FE6254260}"/>
              </a:ext>
            </a:extLst>
          </p:cNvPr>
          <p:cNvPicPr/>
          <p:nvPr/>
        </p:nvPicPr>
        <p:blipFill rotWithShape="1">
          <a:blip r:embed="rId9">
            <a:extLst>
              <a:ext uri="{BEBA8EAE-BF5A-486C-A8C5-ECC9F3942E4B}">
                <a14:imgProps xmlns:a14="http://schemas.microsoft.com/office/drawing/2010/main">
                  <a14:imgLayer r:embed="rId10">
                    <a14:imgEffect>
                      <a14:saturation sat="33000"/>
                    </a14:imgEffect>
                  </a14:imgLayer>
                </a14:imgProps>
              </a:ext>
              <a:ext uri="{28A0092B-C50C-407E-A947-70E740481C1C}">
                <a14:useLocalDpi xmlns:a14="http://schemas.microsoft.com/office/drawing/2010/main"/>
              </a:ext>
            </a:extLst>
          </a:blip>
          <a:srcRect l="2496" t="2015" r="2513" b="2405"/>
          <a:stretch/>
        </p:blipFill>
        <p:spPr bwMode="auto">
          <a:xfrm>
            <a:off x="8403337" y="3421670"/>
            <a:ext cx="946815" cy="943434"/>
          </a:xfrm>
          <a:prstGeom prst="rect">
            <a:avLst/>
          </a:prstGeom>
          <a:noFill/>
          <a:ln>
            <a:noFill/>
          </a:ln>
          <a:extLst>
            <a:ext uri="{53640926-AAD7-44D8-BBD7-CCE9431645EC}">
              <a14:shadowObscured xmlns:a14="http://schemas.microsoft.com/office/drawing/2010/main"/>
            </a:ext>
          </a:extLst>
        </p:spPr>
      </p:pic>
      <p:pic>
        <p:nvPicPr>
          <p:cNvPr id="76" name="Image 75">
            <a:extLst>
              <a:ext uri="{FF2B5EF4-FFF2-40B4-BE49-F238E27FC236}">
                <a16:creationId xmlns:a16="http://schemas.microsoft.com/office/drawing/2014/main" id="{B5BB7BB2-9805-D7BE-C4C6-EF86EEF011B0}"/>
              </a:ext>
            </a:extLst>
          </p:cNvPr>
          <p:cNvPicPr>
            <a:picLocks noChangeAspect="1"/>
          </p:cNvPicPr>
          <p:nvPr/>
        </p:nvPicPr>
        <p:blipFill rotWithShape="1">
          <a:blip r:embed="rId11" cstate="print">
            <a:duotone>
              <a:schemeClr val="accent1">
                <a:shade val="45000"/>
                <a:satMod val="135000"/>
              </a:schemeClr>
              <a:prstClr val="white"/>
            </a:duotone>
            <a:extLst>
              <a:ext uri="{28A0092B-C50C-407E-A947-70E740481C1C}">
                <a14:useLocalDpi xmlns:a14="http://schemas.microsoft.com/office/drawing/2010/main" val="0"/>
              </a:ext>
            </a:extLst>
          </a:blip>
          <a:srcRect l="3505" t="34612" r="4426" b="22804"/>
          <a:stretch/>
        </p:blipFill>
        <p:spPr>
          <a:xfrm>
            <a:off x="7737451" y="4560920"/>
            <a:ext cx="666443" cy="308240"/>
          </a:xfrm>
          <a:prstGeom prst="rect">
            <a:avLst/>
          </a:prstGeom>
        </p:spPr>
      </p:pic>
      <p:pic>
        <p:nvPicPr>
          <p:cNvPr id="78" name="Image 77">
            <a:extLst>
              <a:ext uri="{FF2B5EF4-FFF2-40B4-BE49-F238E27FC236}">
                <a16:creationId xmlns:a16="http://schemas.microsoft.com/office/drawing/2014/main" id="{0DA5E5A0-EE6B-46B0-9180-70149C1B5BF0}"/>
              </a:ext>
            </a:extLst>
          </p:cNvPr>
          <p:cNvPicPr>
            <a:picLocks noChangeAspect="1"/>
          </p:cNvPicPr>
          <p:nvPr/>
        </p:nvPicPr>
        <p:blipFill rotWithShape="1">
          <a:blip r:embed="rId12" cstate="print">
            <a:duotone>
              <a:schemeClr val="accent1">
                <a:shade val="45000"/>
                <a:satMod val="135000"/>
              </a:schemeClr>
              <a:prstClr val="white"/>
            </a:duotone>
            <a:extLst>
              <a:ext uri="{28A0092B-C50C-407E-A947-70E740481C1C}">
                <a14:useLocalDpi xmlns:a14="http://schemas.microsoft.com/office/drawing/2010/main" val="0"/>
              </a:ext>
            </a:extLst>
          </a:blip>
          <a:srcRect l="18435" t="31758" r="17893" b="30535"/>
          <a:stretch/>
        </p:blipFill>
        <p:spPr>
          <a:xfrm flipH="1">
            <a:off x="7117046" y="3429000"/>
            <a:ext cx="720938" cy="426944"/>
          </a:xfrm>
          <a:prstGeom prst="rect">
            <a:avLst/>
          </a:prstGeom>
        </p:spPr>
      </p:pic>
      <p:pic>
        <p:nvPicPr>
          <p:cNvPr id="84" name="Image 83" descr="Afficher l'image d'origine">
            <a:extLst>
              <a:ext uri="{FF2B5EF4-FFF2-40B4-BE49-F238E27FC236}">
                <a16:creationId xmlns:a16="http://schemas.microsoft.com/office/drawing/2014/main" id="{17786C5F-D384-88BF-E864-91EFFDCF8BF7}"/>
              </a:ext>
            </a:extLst>
          </p:cNvPr>
          <p:cNvPicPr/>
          <p:nvPr/>
        </p:nvPicPr>
        <p:blipFill rotWithShape="1">
          <a:blip r:embed="rId13" cstate="print">
            <a:extLst>
              <a:ext uri="{BEBA8EAE-BF5A-486C-A8C5-ECC9F3942E4B}">
                <a14:imgProps xmlns:a14="http://schemas.microsoft.com/office/drawing/2010/main">
                  <a14:imgLayer r:embed="rId14">
                    <a14:imgEffect>
                      <a14:saturation sat="33000"/>
                    </a14:imgEffect>
                  </a14:imgLayer>
                </a14:imgProps>
              </a:ext>
              <a:ext uri="{28A0092B-C50C-407E-A947-70E740481C1C}">
                <a14:useLocalDpi xmlns:a14="http://schemas.microsoft.com/office/drawing/2010/main" val="0"/>
              </a:ext>
            </a:extLst>
          </a:blip>
          <a:srcRect l="-1" r="-597" b="412"/>
          <a:stretch/>
        </p:blipFill>
        <p:spPr bwMode="auto">
          <a:xfrm>
            <a:off x="7520662" y="2613687"/>
            <a:ext cx="605354" cy="599289"/>
          </a:xfrm>
          <a:prstGeom prst="rect">
            <a:avLst/>
          </a:prstGeom>
          <a:noFill/>
          <a:ln>
            <a:noFill/>
          </a:ln>
        </p:spPr>
      </p:pic>
      <p:pic>
        <p:nvPicPr>
          <p:cNvPr id="85" name="Picture 14" descr="Afficher l'image d'origine">
            <a:extLst>
              <a:ext uri="{FF2B5EF4-FFF2-40B4-BE49-F238E27FC236}">
                <a16:creationId xmlns:a16="http://schemas.microsoft.com/office/drawing/2014/main" id="{67F6477A-F112-10ED-61A0-64E3A81ECD73}"/>
              </a:ext>
            </a:extLst>
          </p:cNvPr>
          <p:cNvPicPr>
            <a:picLocks noChangeAspect="1" noChangeArrowheads="1"/>
          </p:cNvPicPr>
          <p:nvPr/>
        </p:nvPicPr>
        <p:blipFill rotWithShape="1">
          <a:blip r:embed="rId15" cstate="print">
            <a:duotone>
              <a:schemeClr val="accent1">
                <a:shade val="45000"/>
                <a:satMod val="135000"/>
              </a:schemeClr>
              <a:prstClr val="white"/>
            </a:duotone>
            <a:extLst>
              <a:ext uri="{28A0092B-C50C-407E-A947-70E740481C1C}">
                <a14:useLocalDpi xmlns:a14="http://schemas.microsoft.com/office/drawing/2010/main" val="0"/>
              </a:ext>
            </a:extLst>
          </a:blip>
          <a:srcRect l="25251" t="8966" r="24840" b="12933"/>
          <a:stretch/>
        </p:blipFill>
        <p:spPr bwMode="auto">
          <a:xfrm flipH="1">
            <a:off x="9840416" y="5348241"/>
            <a:ext cx="272850" cy="432000"/>
          </a:xfrm>
          <a:prstGeom prst="rect">
            <a:avLst/>
          </a:prstGeom>
          <a:noFill/>
          <a:extLst>
            <a:ext uri="{909E8E84-426E-40DD-AFC4-6F175D3DCCD1}">
              <a14:hiddenFill xmlns:a14="http://schemas.microsoft.com/office/drawing/2010/main">
                <a:solidFill>
                  <a:srgbClr val="FFFFFF"/>
                </a:solidFill>
              </a14:hiddenFill>
            </a:ext>
          </a:extLst>
        </p:spPr>
      </p:pic>
      <p:cxnSp>
        <p:nvCxnSpPr>
          <p:cNvPr id="93" name="Connecteur droit 92">
            <a:extLst>
              <a:ext uri="{FF2B5EF4-FFF2-40B4-BE49-F238E27FC236}">
                <a16:creationId xmlns:a16="http://schemas.microsoft.com/office/drawing/2014/main" id="{CC4EC69E-ABE3-3C32-147B-5CB5F9A9C922}"/>
              </a:ext>
            </a:extLst>
          </p:cNvPr>
          <p:cNvCxnSpPr>
            <a:cxnSpLocks/>
          </p:cNvCxnSpPr>
          <p:nvPr/>
        </p:nvCxnSpPr>
        <p:spPr>
          <a:xfrm flipV="1">
            <a:off x="6892875" y="5055829"/>
            <a:ext cx="4459709" cy="389395"/>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pic>
        <p:nvPicPr>
          <p:cNvPr id="90" name="Image 89">
            <a:extLst>
              <a:ext uri="{FF2B5EF4-FFF2-40B4-BE49-F238E27FC236}">
                <a16:creationId xmlns:a16="http://schemas.microsoft.com/office/drawing/2014/main" id="{726CE300-3CEC-0A83-B6B5-BFBBF5B24D76}"/>
              </a:ext>
            </a:extLst>
          </p:cNvPr>
          <p:cNvPicPr>
            <a:picLocks noChangeAspect="1"/>
          </p:cNvPicPr>
          <p:nvPr/>
        </p:nvPicPr>
        <p:blipFill rotWithShape="1">
          <a:blip r:embed="rId16" cstate="print">
            <a:duotone>
              <a:schemeClr val="accent1">
                <a:shade val="45000"/>
                <a:satMod val="135000"/>
              </a:schemeClr>
              <a:prstClr val="white"/>
            </a:duotone>
            <a:extLst>
              <a:ext uri="{28A0092B-C50C-407E-A947-70E740481C1C}">
                <a14:useLocalDpi xmlns:a14="http://schemas.microsoft.com/office/drawing/2010/main" val="0"/>
              </a:ext>
            </a:extLst>
          </a:blip>
          <a:srcRect l="7072" t="16842" r="6484" b="17507"/>
          <a:stretch/>
        </p:blipFill>
        <p:spPr>
          <a:xfrm flipH="1">
            <a:off x="8636814" y="2685695"/>
            <a:ext cx="497314" cy="373426"/>
          </a:xfrm>
          <a:prstGeom prst="rect">
            <a:avLst/>
          </a:prstGeom>
        </p:spPr>
      </p:pic>
      <p:sp>
        <p:nvSpPr>
          <p:cNvPr id="92" name="ZoneTexte 91">
            <a:extLst>
              <a:ext uri="{FF2B5EF4-FFF2-40B4-BE49-F238E27FC236}">
                <a16:creationId xmlns:a16="http://schemas.microsoft.com/office/drawing/2014/main" id="{8F1E60F1-FF4C-4D17-E114-68B2F9773578}"/>
              </a:ext>
            </a:extLst>
          </p:cNvPr>
          <p:cNvSpPr txBox="1"/>
          <p:nvPr/>
        </p:nvSpPr>
        <p:spPr>
          <a:xfrm>
            <a:off x="9062120" y="2745995"/>
            <a:ext cx="323113" cy="369332"/>
          </a:xfrm>
          <a:prstGeom prst="rect">
            <a:avLst/>
          </a:prstGeom>
          <a:noFill/>
          <a:ln>
            <a:noFill/>
          </a:ln>
        </p:spPr>
        <p:txBody>
          <a:bodyPr wrap="square" rtlCol="0">
            <a:spAutoFit/>
          </a:bodyPr>
          <a:lstStyle/>
          <a:p>
            <a:r>
              <a:rPr lang="fr-FR" dirty="0">
                <a:solidFill>
                  <a:schemeClr val="accent1">
                    <a:lumMod val="75000"/>
                  </a:schemeClr>
                </a:solidFill>
              </a:rPr>
              <a:t>+</a:t>
            </a:r>
          </a:p>
        </p:txBody>
      </p:sp>
      <p:pic>
        <p:nvPicPr>
          <p:cNvPr id="95" name="Picture 7" descr="Afficher l'image d'origine">
            <a:extLst>
              <a:ext uri="{FF2B5EF4-FFF2-40B4-BE49-F238E27FC236}">
                <a16:creationId xmlns:a16="http://schemas.microsoft.com/office/drawing/2014/main" id="{0F7A33EF-EC07-7B9C-8B4E-0620ECE3ADED}"/>
              </a:ext>
            </a:extLst>
          </p:cNvPr>
          <p:cNvPicPr>
            <a:picLocks noChangeAspect="1" noChangeArrowheads="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8932016" y="4716311"/>
            <a:ext cx="490144" cy="312227"/>
          </a:xfrm>
          <a:prstGeom prst="rect">
            <a:avLst/>
          </a:prstGeom>
          <a:noFill/>
          <a:extLst>
            <a:ext uri="{909E8E84-426E-40DD-AFC4-6F175D3DCCD1}">
              <a14:hiddenFill xmlns:a14="http://schemas.microsoft.com/office/drawing/2010/main">
                <a:solidFill>
                  <a:srgbClr val="FFFFFF"/>
                </a:solidFill>
              </a14:hiddenFill>
            </a:ext>
          </a:extLst>
        </p:spPr>
      </p:pic>
      <p:grpSp>
        <p:nvGrpSpPr>
          <p:cNvPr id="107" name="Groupe 106">
            <a:extLst>
              <a:ext uri="{FF2B5EF4-FFF2-40B4-BE49-F238E27FC236}">
                <a16:creationId xmlns:a16="http://schemas.microsoft.com/office/drawing/2014/main" id="{F1FE16D9-63EF-E46D-EE01-068753142AA7}"/>
              </a:ext>
            </a:extLst>
          </p:cNvPr>
          <p:cNvGrpSpPr/>
          <p:nvPr/>
        </p:nvGrpSpPr>
        <p:grpSpPr>
          <a:xfrm>
            <a:off x="9848458" y="4507964"/>
            <a:ext cx="500033" cy="361196"/>
            <a:chOff x="5888736" y="4747023"/>
            <a:chExt cx="687133" cy="496347"/>
          </a:xfrm>
        </p:grpSpPr>
        <p:pic>
          <p:nvPicPr>
            <p:cNvPr id="108" name="Picture 7" descr="Afficher l'image d'origine">
              <a:extLst>
                <a:ext uri="{FF2B5EF4-FFF2-40B4-BE49-F238E27FC236}">
                  <a16:creationId xmlns:a16="http://schemas.microsoft.com/office/drawing/2014/main" id="{CF12A1A5-E67F-EFE0-C134-F0DDAB296746}"/>
                </a:ext>
              </a:extLst>
            </p:cNvPr>
            <p:cNvPicPr>
              <a:picLocks noChangeAspect="1" noChangeArrowheads="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5888736" y="4805659"/>
              <a:ext cx="687133" cy="437711"/>
            </a:xfrm>
            <a:prstGeom prst="rect">
              <a:avLst/>
            </a:prstGeom>
            <a:noFill/>
            <a:extLst>
              <a:ext uri="{909E8E84-426E-40DD-AFC4-6F175D3DCCD1}">
                <a14:hiddenFill xmlns:a14="http://schemas.microsoft.com/office/drawing/2010/main">
                  <a:solidFill>
                    <a:srgbClr val="FFFFFF"/>
                  </a:solidFill>
                </a14:hiddenFill>
              </a:ext>
            </a:extLst>
          </p:spPr>
        </p:pic>
        <p:sp>
          <p:nvSpPr>
            <p:cNvPr id="109" name="Rectangle : coins arrondis 108">
              <a:extLst>
                <a:ext uri="{FF2B5EF4-FFF2-40B4-BE49-F238E27FC236}">
                  <a16:creationId xmlns:a16="http://schemas.microsoft.com/office/drawing/2014/main" id="{35574E1A-6746-CBCC-E49C-AB3E69228518}"/>
                </a:ext>
              </a:extLst>
            </p:cNvPr>
            <p:cNvSpPr/>
            <p:nvPr/>
          </p:nvSpPr>
          <p:spPr>
            <a:xfrm rot="18586430">
              <a:off x="6218497" y="4994167"/>
              <a:ext cx="97200" cy="36000"/>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0" name="Picture 2" descr="Electricity Icon 4712679">
              <a:extLst>
                <a:ext uri="{FF2B5EF4-FFF2-40B4-BE49-F238E27FC236}">
                  <a16:creationId xmlns:a16="http://schemas.microsoft.com/office/drawing/2014/main" id="{EE18237C-8D45-C504-841A-F51F5031679D}"/>
                </a:ext>
              </a:extLst>
            </p:cNvPr>
            <p:cNvPicPr>
              <a:picLocks noChangeAspect="1" noChangeArrowheads="1"/>
            </p:cNvPicPr>
            <p:nvPr/>
          </p:nvPicPr>
          <p:blipFill rotWithShape="1">
            <a:blip r:embed="rId17" cstate="print">
              <a:duotone>
                <a:schemeClr val="accent1">
                  <a:shade val="45000"/>
                  <a:satMod val="135000"/>
                </a:schemeClr>
                <a:prstClr val="white"/>
              </a:duotone>
              <a:extLst>
                <a:ext uri="{28A0092B-C50C-407E-A947-70E740481C1C}">
                  <a14:useLocalDpi xmlns:a14="http://schemas.microsoft.com/office/drawing/2010/main" val="0"/>
                </a:ext>
              </a:extLst>
            </a:blip>
            <a:srcRect l="31144" t="9956" r="28311" b="17984"/>
            <a:stretch/>
          </p:blipFill>
          <p:spPr bwMode="auto">
            <a:xfrm>
              <a:off x="6385319" y="4747023"/>
              <a:ext cx="102035" cy="188130"/>
            </a:xfrm>
            <a:prstGeom prst="rect">
              <a:avLst/>
            </a:prstGeom>
            <a:noFill/>
            <a:extLst>
              <a:ext uri="{909E8E84-426E-40DD-AFC4-6F175D3DCCD1}">
                <a14:hiddenFill xmlns:a14="http://schemas.microsoft.com/office/drawing/2010/main">
                  <a:solidFill>
                    <a:srgbClr val="FFFFFF"/>
                  </a:solidFill>
                </a14:hiddenFill>
              </a:ext>
            </a:extLst>
          </p:spPr>
        </p:pic>
      </p:grpSp>
      <p:pic>
        <p:nvPicPr>
          <p:cNvPr id="35" name="Picture 10">
            <a:extLst>
              <a:ext uri="{FF2B5EF4-FFF2-40B4-BE49-F238E27FC236}">
                <a16:creationId xmlns:a16="http://schemas.microsoft.com/office/drawing/2014/main" id="{83350DBA-61FF-93A8-D659-76004E8A5B58}"/>
              </a:ext>
            </a:extLst>
          </p:cNvPr>
          <p:cNvPicPr>
            <a:picLocks noChangeAspect="1" noChangeArrowheads="1"/>
          </p:cNvPicPr>
          <p:nvPr/>
        </p:nvPicPr>
        <p:blipFill>
          <a:blip r:embed="rId6" cstate="print">
            <a:duotone>
              <a:schemeClr val="accent1">
                <a:shade val="45000"/>
                <a:satMod val="135000"/>
              </a:schemeClr>
              <a:prstClr val="white"/>
            </a:duotone>
            <a:alphaModFix/>
            <a:extLst>
              <a:ext uri="{28A0092B-C50C-407E-A947-70E740481C1C}">
                <a14:useLocalDpi xmlns:a14="http://schemas.microsoft.com/office/drawing/2010/main" val="0"/>
              </a:ext>
            </a:extLst>
          </a:blip>
          <a:srcRect/>
          <a:stretch>
            <a:fillRect/>
          </a:stretch>
        </p:blipFill>
        <p:spPr bwMode="auto">
          <a:xfrm>
            <a:off x="9828000" y="3240000"/>
            <a:ext cx="541662" cy="513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7" name="Picture 12" descr="Afficher l'image d'origine">
            <a:extLst>
              <a:ext uri="{FF2B5EF4-FFF2-40B4-BE49-F238E27FC236}">
                <a16:creationId xmlns:a16="http://schemas.microsoft.com/office/drawing/2014/main" id="{BAF63105-729E-A2AC-33B9-D6FBEC30D637}"/>
              </a:ext>
            </a:extLst>
          </p:cNvPr>
          <p:cNvPicPr>
            <a:picLocks noChangeAspect="1" noChangeArrowheads="1"/>
          </p:cNvPicPr>
          <p:nvPr/>
        </p:nvPicPr>
        <p:blipFill>
          <a:blip r:embed="rId7" cstate="print">
            <a:duotone>
              <a:schemeClr val="accent1">
                <a:shade val="45000"/>
                <a:satMod val="135000"/>
              </a:schemeClr>
              <a:prstClr val="white"/>
            </a:duotone>
            <a:alphaModFix/>
            <a:extLst>
              <a:ext uri="{28A0092B-C50C-407E-A947-70E740481C1C}">
                <a14:useLocalDpi xmlns:a14="http://schemas.microsoft.com/office/drawing/2010/main" val="0"/>
              </a:ext>
            </a:extLst>
          </a:blip>
          <a:srcRect/>
          <a:stretch>
            <a:fillRect/>
          </a:stretch>
        </p:blipFill>
        <p:spPr bwMode="auto">
          <a:xfrm>
            <a:off x="10447200" y="2916000"/>
            <a:ext cx="877914" cy="877914"/>
          </a:xfrm>
          <a:prstGeom prst="rect">
            <a:avLst/>
          </a:prstGeom>
          <a:noFill/>
          <a:ln>
            <a:noFill/>
          </a:ln>
          <a:extLst>
            <a:ext uri="{909E8E84-426E-40DD-AFC4-6F175D3DCCD1}">
              <a14:hiddenFill xmlns:a14="http://schemas.microsoft.com/office/drawing/2010/main">
                <a:solidFill>
                  <a:srgbClr val="FFFFFF"/>
                </a:solidFill>
              </a14:hiddenFill>
            </a:ext>
          </a:extLst>
        </p:spPr>
      </p:pic>
      <p:cxnSp>
        <p:nvCxnSpPr>
          <p:cNvPr id="13" name="Connecteur droit avec flèche 12">
            <a:extLst>
              <a:ext uri="{FF2B5EF4-FFF2-40B4-BE49-F238E27FC236}">
                <a16:creationId xmlns:a16="http://schemas.microsoft.com/office/drawing/2014/main" id="{7BA6B6B2-564B-0572-FC19-A0DF2E730BDB}"/>
              </a:ext>
            </a:extLst>
          </p:cNvPr>
          <p:cNvCxnSpPr>
            <a:cxnSpLocks/>
          </p:cNvCxnSpPr>
          <p:nvPr/>
        </p:nvCxnSpPr>
        <p:spPr>
          <a:xfrm flipV="1">
            <a:off x="6892876" y="1576741"/>
            <a:ext cx="0" cy="432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ZoneTexte 21">
            <a:extLst>
              <a:ext uri="{FF2B5EF4-FFF2-40B4-BE49-F238E27FC236}">
                <a16:creationId xmlns:a16="http://schemas.microsoft.com/office/drawing/2014/main" id="{71BD59EC-E90B-DF40-76D0-4D63D2A17FDE}"/>
              </a:ext>
            </a:extLst>
          </p:cNvPr>
          <p:cNvSpPr txBox="1"/>
          <p:nvPr/>
        </p:nvSpPr>
        <p:spPr>
          <a:xfrm>
            <a:off x="609600" y="1617204"/>
            <a:ext cx="532618" cy="230832"/>
          </a:xfrm>
          <a:prstGeom prst="rect">
            <a:avLst/>
          </a:prstGeom>
          <a:noFill/>
        </p:spPr>
        <p:txBody>
          <a:bodyPr wrap="square" rtlCol="0">
            <a:spAutoFit/>
          </a:bodyPr>
          <a:lstStyle/>
          <a:p>
            <a:pPr algn="r"/>
            <a:r>
              <a:rPr lang="fr-FR" sz="900" dirty="0"/>
              <a:t>10 000</a:t>
            </a:r>
          </a:p>
        </p:txBody>
      </p:sp>
      <p:sp>
        <p:nvSpPr>
          <p:cNvPr id="79" name="ZoneTexte 78">
            <a:extLst>
              <a:ext uri="{FF2B5EF4-FFF2-40B4-BE49-F238E27FC236}">
                <a16:creationId xmlns:a16="http://schemas.microsoft.com/office/drawing/2014/main" id="{C760DF39-88F7-737E-F9A3-933EC23E1ACD}"/>
              </a:ext>
            </a:extLst>
          </p:cNvPr>
          <p:cNvSpPr txBox="1"/>
          <p:nvPr/>
        </p:nvSpPr>
        <p:spPr>
          <a:xfrm>
            <a:off x="609600" y="2481300"/>
            <a:ext cx="532618" cy="230832"/>
          </a:xfrm>
          <a:prstGeom prst="rect">
            <a:avLst/>
          </a:prstGeom>
          <a:noFill/>
        </p:spPr>
        <p:txBody>
          <a:bodyPr wrap="square" rtlCol="0">
            <a:spAutoFit/>
          </a:bodyPr>
          <a:lstStyle/>
          <a:p>
            <a:pPr algn="r"/>
            <a:r>
              <a:rPr lang="fr-FR" sz="900" dirty="0"/>
              <a:t>1 000</a:t>
            </a:r>
          </a:p>
        </p:txBody>
      </p:sp>
      <p:sp>
        <p:nvSpPr>
          <p:cNvPr id="80" name="ZoneTexte 79">
            <a:extLst>
              <a:ext uri="{FF2B5EF4-FFF2-40B4-BE49-F238E27FC236}">
                <a16:creationId xmlns:a16="http://schemas.microsoft.com/office/drawing/2014/main" id="{EB3D0FAB-A3FF-5372-411D-4FA5A0283ED3}"/>
              </a:ext>
            </a:extLst>
          </p:cNvPr>
          <p:cNvSpPr txBox="1"/>
          <p:nvPr/>
        </p:nvSpPr>
        <p:spPr>
          <a:xfrm>
            <a:off x="609600" y="3345396"/>
            <a:ext cx="532618" cy="230832"/>
          </a:xfrm>
          <a:prstGeom prst="rect">
            <a:avLst/>
          </a:prstGeom>
          <a:noFill/>
        </p:spPr>
        <p:txBody>
          <a:bodyPr wrap="square" rtlCol="0">
            <a:spAutoFit/>
          </a:bodyPr>
          <a:lstStyle/>
          <a:p>
            <a:pPr algn="r"/>
            <a:r>
              <a:rPr lang="fr-FR" sz="900" dirty="0"/>
              <a:t>100</a:t>
            </a:r>
          </a:p>
        </p:txBody>
      </p:sp>
      <p:sp>
        <p:nvSpPr>
          <p:cNvPr id="81" name="ZoneTexte 80">
            <a:extLst>
              <a:ext uri="{FF2B5EF4-FFF2-40B4-BE49-F238E27FC236}">
                <a16:creationId xmlns:a16="http://schemas.microsoft.com/office/drawing/2014/main" id="{06CE4A66-7608-DB6C-D182-97A682FB50B4}"/>
              </a:ext>
            </a:extLst>
          </p:cNvPr>
          <p:cNvSpPr txBox="1"/>
          <p:nvPr/>
        </p:nvSpPr>
        <p:spPr>
          <a:xfrm>
            <a:off x="609600" y="4209492"/>
            <a:ext cx="532618" cy="230832"/>
          </a:xfrm>
          <a:prstGeom prst="rect">
            <a:avLst/>
          </a:prstGeom>
          <a:noFill/>
        </p:spPr>
        <p:txBody>
          <a:bodyPr wrap="square" rtlCol="0">
            <a:spAutoFit/>
          </a:bodyPr>
          <a:lstStyle/>
          <a:p>
            <a:pPr algn="r"/>
            <a:r>
              <a:rPr lang="fr-FR" sz="900" dirty="0"/>
              <a:t>10</a:t>
            </a:r>
          </a:p>
        </p:txBody>
      </p:sp>
      <p:sp>
        <p:nvSpPr>
          <p:cNvPr id="82" name="ZoneTexte 81">
            <a:extLst>
              <a:ext uri="{FF2B5EF4-FFF2-40B4-BE49-F238E27FC236}">
                <a16:creationId xmlns:a16="http://schemas.microsoft.com/office/drawing/2014/main" id="{6ECE6129-EA2D-6A68-9E1E-B7C68B30FC7D}"/>
              </a:ext>
            </a:extLst>
          </p:cNvPr>
          <p:cNvSpPr txBox="1"/>
          <p:nvPr/>
        </p:nvSpPr>
        <p:spPr>
          <a:xfrm>
            <a:off x="609600" y="5073588"/>
            <a:ext cx="532618" cy="230832"/>
          </a:xfrm>
          <a:prstGeom prst="rect">
            <a:avLst/>
          </a:prstGeom>
          <a:noFill/>
        </p:spPr>
        <p:txBody>
          <a:bodyPr wrap="square" rtlCol="0">
            <a:spAutoFit/>
          </a:bodyPr>
          <a:lstStyle/>
          <a:p>
            <a:pPr algn="r"/>
            <a:r>
              <a:rPr lang="fr-FR" sz="900" dirty="0"/>
              <a:t>1</a:t>
            </a:r>
          </a:p>
        </p:txBody>
      </p:sp>
      <p:cxnSp>
        <p:nvCxnSpPr>
          <p:cNvPr id="83" name="Connecteur droit avec flèche 82">
            <a:extLst>
              <a:ext uri="{FF2B5EF4-FFF2-40B4-BE49-F238E27FC236}">
                <a16:creationId xmlns:a16="http://schemas.microsoft.com/office/drawing/2014/main" id="{896A86EB-D7D2-0FE6-A01B-167A49220DF2}"/>
              </a:ext>
            </a:extLst>
          </p:cNvPr>
          <p:cNvCxnSpPr>
            <a:cxnSpLocks/>
          </p:cNvCxnSpPr>
          <p:nvPr/>
        </p:nvCxnSpPr>
        <p:spPr>
          <a:xfrm flipV="1">
            <a:off x="1118444" y="1576741"/>
            <a:ext cx="0" cy="432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Connecteur droit avec flèche 85">
            <a:extLst>
              <a:ext uri="{FF2B5EF4-FFF2-40B4-BE49-F238E27FC236}">
                <a16:creationId xmlns:a16="http://schemas.microsoft.com/office/drawing/2014/main" id="{DA6C5B2A-9410-1BFC-3AB9-BAE5D83E0415}"/>
              </a:ext>
            </a:extLst>
          </p:cNvPr>
          <p:cNvCxnSpPr>
            <a:cxnSpLocks/>
          </p:cNvCxnSpPr>
          <p:nvPr/>
        </p:nvCxnSpPr>
        <p:spPr>
          <a:xfrm>
            <a:off x="1118444" y="5896741"/>
            <a:ext cx="4500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87" name="Picture 2">
            <a:extLst>
              <a:ext uri="{FF2B5EF4-FFF2-40B4-BE49-F238E27FC236}">
                <a16:creationId xmlns:a16="http://schemas.microsoft.com/office/drawing/2014/main" id="{2EAB751A-4611-A9E4-36DF-6D8D159215E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43672" y="1772816"/>
            <a:ext cx="814910" cy="7293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8" name="ZoneTexte 87">
            <a:extLst>
              <a:ext uri="{FF2B5EF4-FFF2-40B4-BE49-F238E27FC236}">
                <a16:creationId xmlns:a16="http://schemas.microsoft.com/office/drawing/2014/main" id="{941E9CB3-09D7-7E0E-8D33-639AC2B3D0EC}"/>
              </a:ext>
            </a:extLst>
          </p:cNvPr>
          <p:cNvSpPr txBox="1"/>
          <p:nvPr/>
        </p:nvSpPr>
        <p:spPr>
          <a:xfrm rot="16200000">
            <a:off x="-101250" y="3317761"/>
            <a:ext cx="1512000" cy="369332"/>
          </a:xfrm>
          <a:prstGeom prst="rect">
            <a:avLst/>
          </a:prstGeom>
          <a:noFill/>
        </p:spPr>
        <p:txBody>
          <a:bodyPr wrap="square" rtlCol="0">
            <a:spAutoFit/>
          </a:bodyPr>
          <a:lstStyle/>
          <a:p>
            <a:pPr algn="ctr"/>
            <a:r>
              <a:rPr lang="fr-FR" dirty="0"/>
              <a:t>Distance (km)</a:t>
            </a:r>
          </a:p>
        </p:txBody>
      </p:sp>
      <p:sp>
        <p:nvSpPr>
          <p:cNvPr id="89" name="ZoneTexte 88">
            <a:extLst>
              <a:ext uri="{FF2B5EF4-FFF2-40B4-BE49-F238E27FC236}">
                <a16:creationId xmlns:a16="http://schemas.microsoft.com/office/drawing/2014/main" id="{DF9D780F-EA44-6E2B-3ADC-7314D3BC612F}"/>
              </a:ext>
            </a:extLst>
          </p:cNvPr>
          <p:cNvSpPr txBox="1"/>
          <p:nvPr/>
        </p:nvSpPr>
        <p:spPr>
          <a:xfrm>
            <a:off x="1930347" y="5936341"/>
            <a:ext cx="2725493" cy="369332"/>
          </a:xfrm>
          <a:prstGeom prst="rect">
            <a:avLst/>
          </a:prstGeom>
          <a:noFill/>
        </p:spPr>
        <p:txBody>
          <a:bodyPr wrap="square" rtlCol="0">
            <a:spAutoFit/>
          </a:bodyPr>
          <a:lstStyle/>
          <a:p>
            <a:pPr algn="ctr"/>
            <a:r>
              <a:rPr lang="fr-FR" dirty="0"/>
              <a:t>Flux de déplacements</a:t>
            </a:r>
          </a:p>
        </p:txBody>
      </p:sp>
      <p:cxnSp>
        <p:nvCxnSpPr>
          <p:cNvPr id="97" name="Connecteur droit 96">
            <a:extLst>
              <a:ext uri="{FF2B5EF4-FFF2-40B4-BE49-F238E27FC236}">
                <a16:creationId xmlns:a16="http://schemas.microsoft.com/office/drawing/2014/main" id="{ED3C90E9-2F9D-00DE-3F29-96AFDBB06586}"/>
              </a:ext>
            </a:extLst>
          </p:cNvPr>
          <p:cNvCxnSpPr>
            <a:cxnSpLocks/>
          </p:cNvCxnSpPr>
          <p:nvPr/>
        </p:nvCxnSpPr>
        <p:spPr>
          <a:xfrm>
            <a:off x="4064000" y="2667771"/>
            <a:ext cx="807864" cy="2194118"/>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99" name="Connecteur droit 98">
            <a:extLst>
              <a:ext uri="{FF2B5EF4-FFF2-40B4-BE49-F238E27FC236}">
                <a16:creationId xmlns:a16="http://schemas.microsoft.com/office/drawing/2014/main" id="{E30B482A-F406-17C4-D796-8823D1AECDF3}"/>
              </a:ext>
            </a:extLst>
          </p:cNvPr>
          <p:cNvCxnSpPr>
            <a:cxnSpLocks/>
          </p:cNvCxnSpPr>
          <p:nvPr/>
        </p:nvCxnSpPr>
        <p:spPr>
          <a:xfrm>
            <a:off x="1092237" y="1732620"/>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Connecteur droit 99">
            <a:extLst>
              <a:ext uri="{FF2B5EF4-FFF2-40B4-BE49-F238E27FC236}">
                <a16:creationId xmlns:a16="http://schemas.microsoft.com/office/drawing/2014/main" id="{15226709-DF5D-1698-A213-14987C934EFD}"/>
              </a:ext>
            </a:extLst>
          </p:cNvPr>
          <p:cNvCxnSpPr>
            <a:cxnSpLocks/>
          </p:cNvCxnSpPr>
          <p:nvPr/>
        </p:nvCxnSpPr>
        <p:spPr>
          <a:xfrm>
            <a:off x="1092237" y="3460812"/>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Connecteur droit 100">
            <a:extLst>
              <a:ext uri="{FF2B5EF4-FFF2-40B4-BE49-F238E27FC236}">
                <a16:creationId xmlns:a16="http://schemas.microsoft.com/office/drawing/2014/main" id="{FD145EA7-E326-C8E6-E8B0-A4DBB4B1982F}"/>
              </a:ext>
            </a:extLst>
          </p:cNvPr>
          <p:cNvCxnSpPr>
            <a:cxnSpLocks/>
          </p:cNvCxnSpPr>
          <p:nvPr/>
        </p:nvCxnSpPr>
        <p:spPr>
          <a:xfrm>
            <a:off x="1092237" y="2596716"/>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Connecteur droit 101">
            <a:extLst>
              <a:ext uri="{FF2B5EF4-FFF2-40B4-BE49-F238E27FC236}">
                <a16:creationId xmlns:a16="http://schemas.microsoft.com/office/drawing/2014/main" id="{D57CE2CB-F874-44CA-923E-B834ABA8D5C7}"/>
              </a:ext>
            </a:extLst>
          </p:cNvPr>
          <p:cNvCxnSpPr>
            <a:cxnSpLocks/>
          </p:cNvCxnSpPr>
          <p:nvPr/>
        </p:nvCxnSpPr>
        <p:spPr>
          <a:xfrm>
            <a:off x="1092237" y="4324908"/>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Connecteur droit 102">
            <a:extLst>
              <a:ext uri="{FF2B5EF4-FFF2-40B4-BE49-F238E27FC236}">
                <a16:creationId xmlns:a16="http://schemas.microsoft.com/office/drawing/2014/main" id="{CC97A497-FBB8-7A86-DF4F-EB09A3E374F0}"/>
              </a:ext>
            </a:extLst>
          </p:cNvPr>
          <p:cNvCxnSpPr>
            <a:cxnSpLocks/>
          </p:cNvCxnSpPr>
          <p:nvPr/>
        </p:nvCxnSpPr>
        <p:spPr>
          <a:xfrm>
            <a:off x="1092237" y="5189004"/>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Connecteur droit 103">
            <a:extLst>
              <a:ext uri="{FF2B5EF4-FFF2-40B4-BE49-F238E27FC236}">
                <a16:creationId xmlns:a16="http://schemas.microsoft.com/office/drawing/2014/main" id="{A1E079C9-09B4-C60B-BE73-52B5D12541AD}"/>
              </a:ext>
            </a:extLst>
          </p:cNvPr>
          <p:cNvCxnSpPr>
            <a:cxnSpLocks/>
          </p:cNvCxnSpPr>
          <p:nvPr/>
        </p:nvCxnSpPr>
        <p:spPr>
          <a:xfrm>
            <a:off x="4757540" y="2730212"/>
            <a:ext cx="437270" cy="2096096"/>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105" name="ZoneTexte 104">
            <a:extLst>
              <a:ext uri="{FF2B5EF4-FFF2-40B4-BE49-F238E27FC236}">
                <a16:creationId xmlns:a16="http://schemas.microsoft.com/office/drawing/2014/main" id="{7160EBF3-2B99-A991-E3FC-F5A284BFC1F2}"/>
              </a:ext>
            </a:extLst>
          </p:cNvPr>
          <p:cNvSpPr txBox="1"/>
          <p:nvPr/>
        </p:nvSpPr>
        <p:spPr>
          <a:xfrm>
            <a:off x="911424" y="5877272"/>
            <a:ext cx="1224136" cy="369332"/>
          </a:xfrm>
          <a:prstGeom prst="rect">
            <a:avLst/>
          </a:prstGeom>
          <a:noFill/>
        </p:spPr>
        <p:txBody>
          <a:bodyPr wrap="square" rtlCol="0">
            <a:spAutoFit/>
          </a:bodyPr>
          <a:lstStyle/>
          <a:p>
            <a:pPr algn="ctr"/>
            <a:r>
              <a:rPr lang="fr-FR" sz="900" dirty="0"/>
              <a:t>Très faibles</a:t>
            </a:r>
          </a:p>
          <a:p>
            <a:pPr algn="ctr"/>
            <a:r>
              <a:rPr lang="fr-FR" sz="900" dirty="0"/>
              <a:t>(rural, ruelle…)</a:t>
            </a:r>
          </a:p>
        </p:txBody>
      </p:sp>
      <p:sp>
        <p:nvSpPr>
          <p:cNvPr id="106" name="ZoneTexte 105">
            <a:extLst>
              <a:ext uri="{FF2B5EF4-FFF2-40B4-BE49-F238E27FC236}">
                <a16:creationId xmlns:a16="http://schemas.microsoft.com/office/drawing/2014/main" id="{71B49D33-9CA9-79EA-11D7-8A82A72E998F}"/>
              </a:ext>
            </a:extLst>
          </p:cNvPr>
          <p:cNvSpPr txBox="1"/>
          <p:nvPr/>
        </p:nvSpPr>
        <p:spPr>
          <a:xfrm>
            <a:off x="4534970" y="5877272"/>
            <a:ext cx="1418854" cy="369332"/>
          </a:xfrm>
          <a:prstGeom prst="rect">
            <a:avLst/>
          </a:prstGeom>
          <a:noFill/>
        </p:spPr>
        <p:txBody>
          <a:bodyPr wrap="square" rtlCol="0">
            <a:spAutoFit/>
          </a:bodyPr>
          <a:lstStyle/>
          <a:p>
            <a:pPr algn="ctr"/>
            <a:r>
              <a:rPr lang="fr-FR" sz="900" dirty="0"/>
              <a:t>Très forts</a:t>
            </a:r>
          </a:p>
          <a:p>
            <a:pPr algn="ctr"/>
            <a:r>
              <a:rPr lang="fr-FR" sz="900" dirty="0"/>
              <a:t>(métropole, autoroute…)</a:t>
            </a:r>
          </a:p>
        </p:txBody>
      </p:sp>
      <p:pic>
        <p:nvPicPr>
          <p:cNvPr id="111" name="Picture 6" descr="Car Icon 1566243">
            <a:extLst>
              <a:ext uri="{FF2B5EF4-FFF2-40B4-BE49-F238E27FC236}">
                <a16:creationId xmlns:a16="http://schemas.microsoft.com/office/drawing/2014/main" id="{B1BFE515-D6A2-22AB-F26B-060C58DE5FC5}"/>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653" t="25264" r="18502" b="26534"/>
          <a:stretch/>
        </p:blipFill>
        <p:spPr bwMode="auto">
          <a:xfrm>
            <a:off x="2007408" y="3257067"/>
            <a:ext cx="1784336" cy="1347142"/>
          </a:xfrm>
          <a:prstGeom prst="rect">
            <a:avLst/>
          </a:prstGeom>
          <a:noFill/>
          <a:extLst>
            <a:ext uri="{909E8E84-426E-40DD-AFC4-6F175D3DCCD1}">
              <a14:hiddenFill xmlns:a14="http://schemas.microsoft.com/office/drawing/2010/main">
                <a:solidFill>
                  <a:srgbClr val="FFFFFF"/>
                </a:solidFill>
              </a14:hiddenFill>
            </a:ext>
          </a:extLst>
        </p:spPr>
      </p:pic>
      <p:pic>
        <p:nvPicPr>
          <p:cNvPr id="112" name="Picture 14" descr="Afficher l'image d'origine">
            <a:extLst>
              <a:ext uri="{FF2B5EF4-FFF2-40B4-BE49-F238E27FC236}">
                <a16:creationId xmlns:a16="http://schemas.microsoft.com/office/drawing/2014/main" id="{51032123-0104-0CCF-D2A6-2F3493312CEB}"/>
              </a:ext>
            </a:extLst>
          </p:cNvPr>
          <p:cNvPicPr>
            <a:picLocks noChangeAspect="1" noChangeArrowheads="1"/>
          </p:cNvPicPr>
          <p:nvPr/>
        </p:nvPicPr>
        <p:blipFill rotWithShape="1">
          <a:blip r:embed="rId15" cstate="print">
            <a:extLst>
              <a:ext uri="{28A0092B-C50C-407E-A947-70E740481C1C}">
                <a14:useLocalDpi xmlns:a14="http://schemas.microsoft.com/office/drawing/2010/main" val="0"/>
              </a:ext>
            </a:extLst>
          </a:blip>
          <a:srcRect l="25251" t="8966" r="24840" b="12933"/>
          <a:stretch/>
        </p:blipFill>
        <p:spPr bwMode="auto">
          <a:xfrm flipH="1">
            <a:off x="4079776" y="5344594"/>
            <a:ext cx="272850" cy="432000"/>
          </a:xfrm>
          <a:prstGeom prst="rect">
            <a:avLst/>
          </a:prstGeom>
          <a:noFill/>
          <a:extLst>
            <a:ext uri="{909E8E84-426E-40DD-AFC4-6F175D3DCCD1}">
              <a14:hiddenFill xmlns:a14="http://schemas.microsoft.com/office/drawing/2010/main">
                <a:solidFill>
                  <a:srgbClr val="FFFFFF"/>
                </a:solidFill>
              </a14:hiddenFill>
            </a:ext>
          </a:extLst>
        </p:spPr>
      </p:pic>
      <p:pic>
        <p:nvPicPr>
          <p:cNvPr id="113" name="Picture 7" descr="Afficher l'image d'origine">
            <a:extLst>
              <a:ext uri="{FF2B5EF4-FFF2-40B4-BE49-F238E27FC236}">
                <a16:creationId xmlns:a16="http://schemas.microsoft.com/office/drawing/2014/main" id="{9CE3F440-A2BA-EF0B-A2F6-BEA419184A4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4723562" y="4931953"/>
            <a:ext cx="216024" cy="137610"/>
          </a:xfrm>
          <a:prstGeom prst="rect">
            <a:avLst/>
          </a:prstGeom>
          <a:noFill/>
          <a:extLst>
            <a:ext uri="{909E8E84-426E-40DD-AFC4-6F175D3DCCD1}">
              <a14:hiddenFill xmlns:a14="http://schemas.microsoft.com/office/drawing/2010/main">
                <a:solidFill>
                  <a:srgbClr val="FFFFFF"/>
                </a:solidFill>
              </a14:hiddenFill>
            </a:ext>
          </a:extLst>
        </p:spPr>
      </p:pic>
      <p:pic>
        <p:nvPicPr>
          <p:cNvPr id="114" name="Picture 10">
            <a:extLst>
              <a:ext uri="{FF2B5EF4-FFF2-40B4-BE49-F238E27FC236}">
                <a16:creationId xmlns:a16="http://schemas.microsoft.com/office/drawing/2014/main" id="{82F6ACD1-2DD1-2CB0-DFE9-42101F41517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17762" y="3510287"/>
            <a:ext cx="354102" cy="3359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5" name="Picture 12" descr="Afficher l'image d'origine">
            <a:extLst>
              <a:ext uri="{FF2B5EF4-FFF2-40B4-BE49-F238E27FC236}">
                <a16:creationId xmlns:a16="http://schemas.microsoft.com/office/drawing/2014/main" id="{A756760F-14B7-12A9-C6C4-F348615FD43E}"/>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932000" y="3285271"/>
            <a:ext cx="577089" cy="5770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19" name="ZoneTexte 118">
            <a:extLst>
              <a:ext uri="{FF2B5EF4-FFF2-40B4-BE49-F238E27FC236}">
                <a16:creationId xmlns:a16="http://schemas.microsoft.com/office/drawing/2014/main" id="{FE660D48-E90E-D992-EBD4-63B7FA79842A}"/>
              </a:ext>
            </a:extLst>
          </p:cNvPr>
          <p:cNvSpPr txBox="1"/>
          <p:nvPr/>
        </p:nvSpPr>
        <p:spPr>
          <a:xfrm>
            <a:off x="4979976" y="2832018"/>
            <a:ext cx="900000" cy="246221"/>
          </a:xfrm>
          <a:prstGeom prst="rect">
            <a:avLst/>
          </a:prstGeom>
          <a:noFill/>
        </p:spPr>
        <p:txBody>
          <a:bodyPr wrap="square" rtlCol="0">
            <a:spAutoFit/>
          </a:bodyPr>
          <a:lstStyle/>
          <a:p>
            <a:pPr algn="ctr"/>
            <a:r>
              <a:rPr lang="fr-FR" sz="1000" b="1" dirty="0"/>
              <a:t>TGV</a:t>
            </a:r>
          </a:p>
        </p:txBody>
      </p:sp>
      <p:sp>
        <p:nvSpPr>
          <p:cNvPr id="120" name="ZoneTexte 119">
            <a:extLst>
              <a:ext uri="{FF2B5EF4-FFF2-40B4-BE49-F238E27FC236}">
                <a16:creationId xmlns:a16="http://schemas.microsoft.com/office/drawing/2014/main" id="{45E81187-4F81-105D-DDD4-6D9BF65372A8}"/>
              </a:ext>
            </a:extLst>
          </p:cNvPr>
          <p:cNvSpPr txBox="1"/>
          <p:nvPr/>
        </p:nvSpPr>
        <p:spPr>
          <a:xfrm>
            <a:off x="4824008" y="3069271"/>
            <a:ext cx="900000" cy="246221"/>
          </a:xfrm>
          <a:prstGeom prst="rect">
            <a:avLst/>
          </a:prstGeom>
          <a:noFill/>
        </p:spPr>
        <p:txBody>
          <a:bodyPr wrap="square" rtlCol="0">
            <a:spAutoFit/>
          </a:bodyPr>
          <a:lstStyle/>
          <a:p>
            <a:pPr algn="ctr"/>
            <a:r>
              <a:rPr lang="fr-FR" sz="1000" b="1" dirty="0"/>
              <a:t>Intercités</a:t>
            </a:r>
          </a:p>
        </p:txBody>
      </p:sp>
      <p:sp>
        <p:nvSpPr>
          <p:cNvPr id="121" name="ZoneTexte 120">
            <a:extLst>
              <a:ext uri="{FF2B5EF4-FFF2-40B4-BE49-F238E27FC236}">
                <a16:creationId xmlns:a16="http://schemas.microsoft.com/office/drawing/2014/main" id="{1B6F0081-92A2-E1A2-59D4-5DE21103DE8B}"/>
              </a:ext>
            </a:extLst>
          </p:cNvPr>
          <p:cNvSpPr txBox="1"/>
          <p:nvPr/>
        </p:nvSpPr>
        <p:spPr>
          <a:xfrm>
            <a:off x="4935341" y="4163585"/>
            <a:ext cx="900000" cy="246221"/>
          </a:xfrm>
          <a:prstGeom prst="rect">
            <a:avLst/>
          </a:prstGeom>
          <a:noFill/>
        </p:spPr>
        <p:txBody>
          <a:bodyPr wrap="square" rtlCol="0">
            <a:spAutoFit/>
          </a:bodyPr>
          <a:lstStyle/>
          <a:p>
            <a:pPr algn="ctr"/>
            <a:r>
              <a:rPr lang="fr-FR" sz="1000" b="1" dirty="0"/>
              <a:t>RER</a:t>
            </a:r>
          </a:p>
        </p:txBody>
      </p:sp>
      <p:sp>
        <p:nvSpPr>
          <p:cNvPr id="122" name="ZoneTexte 121">
            <a:extLst>
              <a:ext uri="{FF2B5EF4-FFF2-40B4-BE49-F238E27FC236}">
                <a16:creationId xmlns:a16="http://schemas.microsoft.com/office/drawing/2014/main" id="{9E9E88DE-7E09-C95F-090B-A050E69938A4}"/>
              </a:ext>
            </a:extLst>
          </p:cNvPr>
          <p:cNvSpPr txBox="1"/>
          <p:nvPr/>
        </p:nvSpPr>
        <p:spPr>
          <a:xfrm>
            <a:off x="4782731" y="3826621"/>
            <a:ext cx="900000" cy="246221"/>
          </a:xfrm>
          <a:prstGeom prst="rect">
            <a:avLst/>
          </a:prstGeom>
          <a:noFill/>
        </p:spPr>
        <p:txBody>
          <a:bodyPr wrap="square" rtlCol="0">
            <a:spAutoFit/>
          </a:bodyPr>
          <a:lstStyle/>
          <a:p>
            <a:pPr algn="ctr"/>
            <a:r>
              <a:rPr lang="fr-FR" sz="1000" b="1" dirty="0"/>
              <a:t>TER</a:t>
            </a:r>
          </a:p>
        </p:txBody>
      </p:sp>
      <p:sp>
        <p:nvSpPr>
          <p:cNvPr id="123" name="ZoneTexte 122">
            <a:extLst>
              <a:ext uri="{FF2B5EF4-FFF2-40B4-BE49-F238E27FC236}">
                <a16:creationId xmlns:a16="http://schemas.microsoft.com/office/drawing/2014/main" id="{673F7EBB-5DE3-B103-7F23-A53BE62396BC}"/>
              </a:ext>
            </a:extLst>
          </p:cNvPr>
          <p:cNvSpPr txBox="1"/>
          <p:nvPr/>
        </p:nvSpPr>
        <p:spPr>
          <a:xfrm>
            <a:off x="4835960" y="4488202"/>
            <a:ext cx="900000" cy="246221"/>
          </a:xfrm>
          <a:prstGeom prst="rect">
            <a:avLst/>
          </a:prstGeom>
          <a:noFill/>
        </p:spPr>
        <p:txBody>
          <a:bodyPr wrap="square" rtlCol="0">
            <a:spAutoFit/>
          </a:bodyPr>
          <a:lstStyle/>
          <a:p>
            <a:pPr algn="ctr"/>
            <a:r>
              <a:rPr lang="fr-FR" sz="1000" b="1" dirty="0"/>
              <a:t>Tramway</a:t>
            </a:r>
          </a:p>
        </p:txBody>
      </p:sp>
      <p:sp>
        <p:nvSpPr>
          <p:cNvPr id="124" name="ZoneTexte 123">
            <a:extLst>
              <a:ext uri="{FF2B5EF4-FFF2-40B4-BE49-F238E27FC236}">
                <a16:creationId xmlns:a16="http://schemas.microsoft.com/office/drawing/2014/main" id="{845C49BE-B997-31AF-A3F6-C888850F7AEF}"/>
              </a:ext>
            </a:extLst>
          </p:cNvPr>
          <p:cNvSpPr txBox="1"/>
          <p:nvPr/>
        </p:nvSpPr>
        <p:spPr>
          <a:xfrm>
            <a:off x="4979976" y="4374383"/>
            <a:ext cx="900000" cy="246221"/>
          </a:xfrm>
          <a:prstGeom prst="rect">
            <a:avLst/>
          </a:prstGeom>
          <a:noFill/>
        </p:spPr>
        <p:txBody>
          <a:bodyPr wrap="square" rtlCol="0">
            <a:spAutoFit/>
          </a:bodyPr>
          <a:lstStyle/>
          <a:p>
            <a:pPr algn="ctr"/>
            <a:r>
              <a:rPr lang="fr-FR" sz="1000" b="1" dirty="0"/>
              <a:t>Métro</a:t>
            </a:r>
          </a:p>
        </p:txBody>
      </p:sp>
      <p:sp>
        <p:nvSpPr>
          <p:cNvPr id="125" name="ZoneTexte 124">
            <a:extLst>
              <a:ext uri="{FF2B5EF4-FFF2-40B4-BE49-F238E27FC236}">
                <a16:creationId xmlns:a16="http://schemas.microsoft.com/office/drawing/2014/main" id="{A93181CC-0EAA-2F2C-6D94-4490832F6052}"/>
              </a:ext>
            </a:extLst>
          </p:cNvPr>
          <p:cNvSpPr txBox="1"/>
          <p:nvPr/>
        </p:nvSpPr>
        <p:spPr>
          <a:xfrm>
            <a:off x="4511824" y="4344186"/>
            <a:ext cx="900000" cy="246221"/>
          </a:xfrm>
          <a:prstGeom prst="rect">
            <a:avLst/>
          </a:prstGeom>
          <a:noFill/>
        </p:spPr>
        <p:txBody>
          <a:bodyPr wrap="square" rtlCol="0">
            <a:spAutoFit/>
          </a:bodyPr>
          <a:lstStyle/>
          <a:p>
            <a:pPr algn="ctr"/>
            <a:r>
              <a:rPr lang="fr-FR" sz="1000" b="1" dirty="0"/>
              <a:t>Bus</a:t>
            </a:r>
          </a:p>
        </p:txBody>
      </p:sp>
      <p:sp>
        <p:nvSpPr>
          <p:cNvPr id="126" name="ZoneTexte 125">
            <a:extLst>
              <a:ext uri="{FF2B5EF4-FFF2-40B4-BE49-F238E27FC236}">
                <a16:creationId xmlns:a16="http://schemas.microsoft.com/office/drawing/2014/main" id="{78959E7D-B885-0E5B-5D5F-2103B748C15B}"/>
              </a:ext>
            </a:extLst>
          </p:cNvPr>
          <p:cNvSpPr txBox="1"/>
          <p:nvPr/>
        </p:nvSpPr>
        <p:spPr>
          <a:xfrm>
            <a:off x="4115880" y="3006231"/>
            <a:ext cx="900000" cy="246221"/>
          </a:xfrm>
          <a:prstGeom prst="rect">
            <a:avLst/>
          </a:prstGeom>
          <a:noFill/>
        </p:spPr>
        <p:txBody>
          <a:bodyPr wrap="square" rtlCol="0">
            <a:spAutoFit/>
          </a:bodyPr>
          <a:lstStyle/>
          <a:p>
            <a:pPr algn="ctr"/>
            <a:r>
              <a:rPr lang="fr-FR" sz="1000" b="1" dirty="0"/>
              <a:t>Car</a:t>
            </a:r>
          </a:p>
        </p:txBody>
      </p:sp>
      <p:cxnSp>
        <p:nvCxnSpPr>
          <p:cNvPr id="127" name="Connecteur droit 126">
            <a:extLst>
              <a:ext uri="{FF2B5EF4-FFF2-40B4-BE49-F238E27FC236}">
                <a16:creationId xmlns:a16="http://schemas.microsoft.com/office/drawing/2014/main" id="{C9EAD7EB-B261-9C8F-31AB-8F075599BB5F}"/>
              </a:ext>
            </a:extLst>
          </p:cNvPr>
          <p:cNvCxnSpPr>
            <a:cxnSpLocks/>
          </p:cNvCxnSpPr>
          <p:nvPr/>
        </p:nvCxnSpPr>
        <p:spPr>
          <a:xfrm>
            <a:off x="1127448" y="2418571"/>
            <a:ext cx="4428000" cy="361197"/>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1024" name="Connecteur droit 1023">
            <a:extLst>
              <a:ext uri="{FF2B5EF4-FFF2-40B4-BE49-F238E27FC236}">
                <a16:creationId xmlns:a16="http://schemas.microsoft.com/office/drawing/2014/main" id="{480C5862-82E1-DA37-21BC-CC75F751B5E9}"/>
              </a:ext>
            </a:extLst>
          </p:cNvPr>
          <p:cNvCxnSpPr>
            <a:cxnSpLocks/>
          </p:cNvCxnSpPr>
          <p:nvPr/>
        </p:nvCxnSpPr>
        <p:spPr>
          <a:xfrm flipV="1">
            <a:off x="1127449" y="5048431"/>
            <a:ext cx="4428000" cy="395653"/>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1025" name="Connecteur droit 1024">
            <a:extLst>
              <a:ext uri="{FF2B5EF4-FFF2-40B4-BE49-F238E27FC236}">
                <a16:creationId xmlns:a16="http://schemas.microsoft.com/office/drawing/2014/main" id="{47C83A29-4B95-AB8F-03D9-E4F0DDA9A2B1}"/>
              </a:ext>
            </a:extLst>
          </p:cNvPr>
          <p:cNvCxnSpPr>
            <a:cxnSpLocks/>
          </p:cNvCxnSpPr>
          <p:nvPr/>
        </p:nvCxnSpPr>
        <p:spPr>
          <a:xfrm flipV="1">
            <a:off x="1127448" y="4789926"/>
            <a:ext cx="4428000" cy="577088"/>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B12B3B27-3F79-81DC-5ADE-EB2C907F7645}"/>
              </a:ext>
            </a:extLst>
          </p:cNvPr>
          <p:cNvCxnSpPr>
            <a:cxnSpLocks/>
          </p:cNvCxnSpPr>
          <p:nvPr/>
        </p:nvCxnSpPr>
        <p:spPr>
          <a:xfrm>
            <a:off x="9838432" y="2667771"/>
            <a:ext cx="807864" cy="2194118"/>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62" name="Connecteur droit 61">
            <a:extLst>
              <a:ext uri="{FF2B5EF4-FFF2-40B4-BE49-F238E27FC236}">
                <a16:creationId xmlns:a16="http://schemas.microsoft.com/office/drawing/2014/main" id="{7DD7ECF1-E1A1-060C-7E6E-4B1C93499DEE}"/>
              </a:ext>
            </a:extLst>
          </p:cNvPr>
          <p:cNvCxnSpPr>
            <a:cxnSpLocks/>
          </p:cNvCxnSpPr>
          <p:nvPr/>
        </p:nvCxnSpPr>
        <p:spPr>
          <a:xfrm>
            <a:off x="10531972" y="2730212"/>
            <a:ext cx="437270" cy="2096096"/>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166216A2-15D0-5AE0-CDB5-F5165437A3E7}"/>
              </a:ext>
            </a:extLst>
          </p:cNvPr>
          <p:cNvSpPr/>
          <p:nvPr/>
        </p:nvSpPr>
        <p:spPr>
          <a:xfrm rot="21155035">
            <a:off x="10529064" y="4458543"/>
            <a:ext cx="441359" cy="39498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4" name="Connecteur droit 93">
            <a:extLst>
              <a:ext uri="{FF2B5EF4-FFF2-40B4-BE49-F238E27FC236}">
                <a16:creationId xmlns:a16="http://schemas.microsoft.com/office/drawing/2014/main" id="{2B224B18-E451-9C0B-6C8E-6BB273508C74}"/>
              </a:ext>
            </a:extLst>
          </p:cNvPr>
          <p:cNvCxnSpPr>
            <a:cxnSpLocks/>
          </p:cNvCxnSpPr>
          <p:nvPr/>
        </p:nvCxnSpPr>
        <p:spPr>
          <a:xfrm flipV="1">
            <a:off x="6892874" y="4789925"/>
            <a:ext cx="4428000" cy="577088"/>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7" name="ZoneTexte 6">
            <a:extLst>
              <a:ext uri="{FF2B5EF4-FFF2-40B4-BE49-F238E27FC236}">
                <a16:creationId xmlns:a16="http://schemas.microsoft.com/office/drawing/2014/main" id="{BE079200-1F85-EE92-1F35-B8F2BC4C6777}"/>
              </a:ext>
            </a:extLst>
          </p:cNvPr>
          <p:cNvSpPr txBox="1"/>
          <p:nvPr/>
        </p:nvSpPr>
        <p:spPr>
          <a:xfrm>
            <a:off x="2091936" y="1196752"/>
            <a:ext cx="2779928" cy="338554"/>
          </a:xfrm>
          <a:prstGeom prst="rect">
            <a:avLst/>
          </a:prstGeom>
          <a:noFill/>
        </p:spPr>
        <p:txBody>
          <a:bodyPr wrap="none" rtlCol="0">
            <a:spAutoFit/>
          </a:bodyPr>
          <a:lstStyle/>
          <a:p>
            <a:pPr algn="ctr"/>
            <a:r>
              <a:rPr lang="fr-FR" sz="1600" dirty="0"/>
              <a:t>Modes dominants actuellement</a:t>
            </a:r>
          </a:p>
        </p:txBody>
      </p:sp>
      <p:sp>
        <p:nvSpPr>
          <p:cNvPr id="12" name="ZoneTexte 11">
            <a:extLst>
              <a:ext uri="{FF2B5EF4-FFF2-40B4-BE49-F238E27FC236}">
                <a16:creationId xmlns:a16="http://schemas.microsoft.com/office/drawing/2014/main" id="{DAE0E67F-A877-0D11-2234-FD37F35DBFCF}"/>
              </a:ext>
            </a:extLst>
          </p:cNvPr>
          <p:cNvSpPr txBox="1"/>
          <p:nvPr/>
        </p:nvSpPr>
        <p:spPr>
          <a:xfrm>
            <a:off x="7644372" y="1196752"/>
            <a:ext cx="3353611" cy="338554"/>
          </a:xfrm>
          <a:prstGeom prst="rect">
            <a:avLst/>
          </a:prstGeom>
          <a:noFill/>
        </p:spPr>
        <p:txBody>
          <a:bodyPr wrap="none" rtlCol="0">
            <a:spAutoFit/>
          </a:bodyPr>
          <a:lstStyle/>
          <a:p>
            <a:pPr algn="ctr"/>
            <a:r>
              <a:rPr lang="fr-FR" sz="1600" dirty="0"/>
              <a:t>Solutions les plus sobres à développer</a:t>
            </a:r>
          </a:p>
        </p:txBody>
      </p:sp>
      <p:sp>
        <p:nvSpPr>
          <p:cNvPr id="17" name="Espace réservé du pied de page 3">
            <a:extLst>
              <a:ext uri="{FF2B5EF4-FFF2-40B4-BE49-F238E27FC236}">
                <a16:creationId xmlns:a16="http://schemas.microsoft.com/office/drawing/2014/main" id="{4C5944BE-0794-7E62-AC7D-88909C15F2C9}"/>
              </a:ext>
            </a:extLst>
          </p:cNvPr>
          <p:cNvSpPr txBox="1">
            <a:spLocks/>
          </p:cNvSpPr>
          <p:nvPr/>
        </p:nvSpPr>
        <p:spPr>
          <a:xfrm>
            <a:off x="2783632" y="6375602"/>
            <a:ext cx="6336704" cy="293758"/>
          </a:xfrm>
          <a:prstGeom prst="rect">
            <a:avLst/>
          </a:prstGeom>
        </p:spPr>
        <p:txBody>
          <a:bodyPr vert="horz"/>
          <a:lstStyle>
            <a:defPPr>
              <a:defRPr lang="fr-FR"/>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dirty="0">
                <a:solidFill>
                  <a:srgbClr val="464653"/>
                </a:solidFill>
              </a:rPr>
              <a:t>Source : Aurélien Bigo</a:t>
            </a:r>
          </a:p>
        </p:txBody>
      </p:sp>
    </p:spTree>
    <p:extLst>
      <p:ext uri="{BB962C8B-B14F-4D97-AF65-F5344CB8AC3E}">
        <p14:creationId xmlns:p14="http://schemas.microsoft.com/office/powerpoint/2010/main" val="285396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1000" fill="hold"/>
                                        <p:tgtEl>
                                          <p:spTgt spid="1030"/>
                                        </p:tgtEl>
                                      </p:cBhvr>
                                      <p:by x="30000" y="30000"/>
                                    </p:animScale>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500"/>
                                        <p:tgtEl>
                                          <p:spTgt spid="69"/>
                                        </p:tgtEl>
                                      </p:cBhvr>
                                    </p:animEffect>
                                    <p:set>
                                      <p:cBhvr>
                                        <p:cTn id="11" dur="1" fill="hold">
                                          <p:stCondLst>
                                            <p:cond delay="499"/>
                                          </p:stCondLst>
                                        </p:cTn>
                                        <p:tgtEl>
                                          <p:spTgt spid="69"/>
                                        </p:tgtEl>
                                        <p:attrNameLst>
                                          <p:attrName>style.visibility</p:attrName>
                                        </p:attrNameLst>
                                      </p:cBhvr>
                                      <p:to>
                                        <p:strVal val="hidden"/>
                                      </p:to>
                                    </p:set>
                                  </p:childTnLst>
                                </p:cTn>
                              </p:par>
                              <p:par>
                                <p:cTn id="12" presetID="10" presetClass="exit" presetSubtype="0" fill="hold" grpId="0" nodeType="withEffect">
                                  <p:stCondLst>
                                    <p:cond delay="0"/>
                                  </p:stCondLst>
                                  <p:childTnLst>
                                    <p:animEffect transition="out" filter="fade">
                                      <p:cBhvr>
                                        <p:cTn id="13" dur="500"/>
                                        <p:tgtEl>
                                          <p:spTgt spid="70"/>
                                        </p:tgtEl>
                                      </p:cBhvr>
                                    </p:animEffect>
                                    <p:set>
                                      <p:cBhvr>
                                        <p:cTn id="14" dur="1" fill="hold">
                                          <p:stCondLst>
                                            <p:cond delay="499"/>
                                          </p:stCondLst>
                                        </p:cTn>
                                        <p:tgtEl>
                                          <p:spTgt spid="70"/>
                                        </p:tgtEl>
                                        <p:attrNameLst>
                                          <p:attrName>style.visibility</p:attrName>
                                        </p:attrNameLst>
                                      </p:cBhvr>
                                      <p:to>
                                        <p:strVal val="hidden"/>
                                      </p:to>
                                    </p:set>
                                  </p:childTnLst>
                                </p:cTn>
                              </p:par>
                              <p:par>
                                <p:cTn id="15" presetID="64" presetClass="path" presetSubtype="0" accel="50000" decel="50000" fill="hold" nodeType="withEffect">
                                  <p:stCondLst>
                                    <p:cond delay="0"/>
                                  </p:stCondLst>
                                  <p:childTnLst>
                                    <p:animMotion origin="layout" path="M 0.00078 0.00023 L 0.00429 -0.01829 " pathEditMode="relative" rAng="0" ptsTypes="AA">
                                      <p:cBhvr>
                                        <p:cTn id="16" dur="1000" fill="hold"/>
                                        <p:tgtEl>
                                          <p:spTgt spid="93"/>
                                        </p:tgtEl>
                                        <p:attrNameLst>
                                          <p:attrName>ppt_x</p:attrName>
                                          <p:attrName>ppt_y</p:attrName>
                                        </p:attrNameLst>
                                      </p:cBhvr>
                                      <p:rCtr x="169" y="-926"/>
                                    </p:animMotion>
                                  </p:childTnLst>
                                </p:cTn>
                              </p:par>
                              <p:par>
                                <p:cTn id="17" presetID="64" presetClass="path" presetSubtype="0" accel="50000" decel="50000" fill="hold" nodeType="withEffect">
                                  <p:stCondLst>
                                    <p:cond delay="0"/>
                                  </p:stCondLst>
                                  <p:childTnLst>
                                    <p:animMotion origin="layout" path="M 5E-6 7.40741E-7 L 0.00378 -0.08866 " pathEditMode="relative" rAng="0" ptsTypes="AA">
                                      <p:cBhvr>
                                        <p:cTn id="18" dur="1000" fill="hold"/>
                                        <p:tgtEl>
                                          <p:spTgt spid="94"/>
                                        </p:tgtEl>
                                        <p:attrNameLst>
                                          <p:attrName>ppt_x</p:attrName>
                                          <p:attrName>ppt_y</p:attrName>
                                        </p:attrNameLst>
                                      </p:cBhvr>
                                      <p:rCtr x="182" y="-4444"/>
                                    </p:animMotion>
                                  </p:childTnLst>
                                </p:cTn>
                              </p:par>
                              <p:par>
                                <p:cTn id="19" presetID="8" presetClass="emph" presetSubtype="0" fill="hold" nodeType="withEffect">
                                  <p:stCondLst>
                                    <p:cond delay="0"/>
                                  </p:stCondLst>
                                  <p:childTnLst>
                                    <p:animRot by="300000">
                                      <p:cBhvr>
                                        <p:cTn id="20" dur="1000" fill="hold"/>
                                        <p:tgtEl>
                                          <p:spTgt spid="93"/>
                                        </p:tgtEl>
                                        <p:attrNameLst>
                                          <p:attrName>r</p:attrName>
                                        </p:attrNameLst>
                                      </p:cBhvr>
                                    </p:animRot>
                                  </p:childTnLst>
                                </p:cTn>
                              </p:par>
                              <p:par>
                                <p:cTn id="21" presetID="8" presetClass="emph" presetSubtype="0" fill="hold" nodeType="withEffect">
                                  <p:stCondLst>
                                    <p:cond delay="0"/>
                                  </p:stCondLst>
                                  <p:childTnLst>
                                    <p:animRot by="420000">
                                      <p:cBhvr>
                                        <p:cTn id="22" dur="1000" fill="hold"/>
                                        <p:tgtEl>
                                          <p:spTgt spid="94"/>
                                        </p:tgtEl>
                                        <p:attrNameLst>
                                          <p:attrName>r</p:attrName>
                                        </p:attrNameLst>
                                      </p:cBhvr>
                                    </p:animRot>
                                  </p:childTnLst>
                                </p:cTn>
                              </p:par>
                              <p:par>
                                <p:cTn id="23" presetID="1" presetClass="entr" presetSubtype="0"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35" presetClass="path" presetSubtype="0" accel="50000" decel="50000" fill="hold" nodeType="withEffect">
                                  <p:stCondLst>
                                    <p:cond delay="0"/>
                                  </p:stCondLst>
                                  <p:childTnLst>
                                    <p:animMotion origin="layout" path="M 6.25E-7 -2.59259E-6 L -0.06445 -0.00787 " pathEditMode="relative" rAng="0" ptsTypes="AA">
                                      <p:cBhvr>
                                        <p:cTn id="26" dur="2000" fill="hold"/>
                                        <p:tgtEl>
                                          <p:spTgt spid="85"/>
                                        </p:tgtEl>
                                        <p:attrNameLst>
                                          <p:attrName>ppt_x</p:attrName>
                                          <p:attrName>ppt_y</p:attrName>
                                        </p:attrNameLst>
                                      </p:cBhvr>
                                      <p:rCtr x="-3229" y="-394"/>
                                    </p:animMotion>
                                  </p:childTnLst>
                                </p:cTn>
                              </p:par>
                              <p:par>
                                <p:cTn id="27" presetID="42" presetClass="path" presetSubtype="0" accel="50000" decel="50000" fill="hold" nodeType="withEffect">
                                  <p:stCondLst>
                                    <p:cond delay="0"/>
                                  </p:stCondLst>
                                  <p:childTnLst>
                                    <p:animMotion origin="layout" path="M -1.875E-6 1.11111E-6 L -0.11614 -0.01852 " pathEditMode="relative" rAng="0" ptsTypes="AA">
                                      <p:cBhvr>
                                        <p:cTn id="28" dur="2000" fill="hold"/>
                                        <p:tgtEl>
                                          <p:spTgt spid="19"/>
                                        </p:tgtEl>
                                        <p:attrNameLst>
                                          <p:attrName>ppt_x</p:attrName>
                                          <p:attrName>ppt_y</p:attrName>
                                        </p:attrNameLst>
                                      </p:cBhvr>
                                      <p:rCtr x="-5807" y="-926"/>
                                    </p:animMotion>
                                  </p:childTnLst>
                                </p:cTn>
                              </p:par>
                            </p:childTnLst>
                          </p:cTn>
                        </p:par>
                        <p:par>
                          <p:cTn id="29" fill="hold">
                            <p:stCondLst>
                              <p:cond delay="2000"/>
                            </p:stCondLst>
                            <p:childTnLst>
                              <p:par>
                                <p:cTn id="30" presetID="53" presetClass="entr" presetSubtype="16" fill="hold" nodeType="afterEffect">
                                  <p:stCondLst>
                                    <p:cond delay="0"/>
                                  </p:stCondLst>
                                  <p:childTnLst>
                                    <p:set>
                                      <p:cBhvr>
                                        <p:cTn id="31" dur="1" fill="hold">
                                          <p:stCondLst>
                                            <p:cond delay="0"/>
                                          </p:stCondLst>
                                        </p:cTn>
                                        <p:tgtEl>
                                          <p:spTgt spid="95"/>
                                        </p:tgtEl>
                                        <p:attrNameLst>
                                          <p:attrName>style.visibility</p:attrName>
                                        </p:attrNameLst>
                                      </p:cBhvr>
                                      <p:to>
                                        <p:strVal val="visible"/>
                                      </p:to>
                                    </p:set>
                                    <p:anim calcmode="lin" valueType="num">
                                      <p:cBhvr>
                                        <p:cTn id="32" dur="500" fill="hold"/>
                                        <p:tgtEl>
                                          <p:spTgt spid="95"/>
                                        </p:tgtEl>
                                        <p:attrNameLst>
                                          <p:attrName>ppt_w</p:attrName>
                                        </p:attrNameLst>
                                      </p:cBhvr>
                                      <p:tavLst>
                                        <p:tav tm="0">
                                          <p:val>
                                            <p:fltVal val="0"/>
                                          </p:val>
                                        </p:tav>
                                        <p:tav tm="100000">
                                          <p:val>
                                            <p:strVal val="#ppt_w"/>
                                          </p:val>
                                        </p:tav>
                                      </p:tavLst>
                                    </p:anim>
                                    <p:anim calcmode="lin" valueType="num">
                                      <p:cBhvr>
                                        <p:cTn id="33" dur="500" fill="hold"/>
                                        <p:tgtEl>
                                          <p:spTgt spid="95"/>
                                        </p:tgtEl>
                                        <p:attrNameLst>
                                          <p:attrName>ppt_h</p:attrName>
                                        </p:attrNameLst>
                                      </p:cBhvr>
                                      <p:tavLst>
                                        <p:tav tm="0">
                                          <p:val>
                                            <p:fltVal val="0"/>
                                          </p:val>
                                        </p:tav>
                                        <p:tav tm="100000">
                                          <p:val>
                                            <p:strVal val="#ppt_h"/>
                                          </p:val>
                                        </p:tav>
                                      </p:tavLst>
                                    </p:anim>
                                    <p:animEffect transition="in" filter="fade">
                                      <p:cBhvr>
                                        <p:cTn id="34" dur="500"/>
                                        <p:tgtEl>
                                          <p:spTgt spid="95"/>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107"/>
                                        </p:tgtEl>
                                        <p:attrNameLst>
                                          <p:attrName>style.visibility</p:attrName>
                                        </p:attrNameLst>
                                      </p:cBhvr>
                                      <p:to>
                                        <p:strVal val="visible"/>
                                      </p:to>
                                    </p:set>
                                    <p:anim calcmode="lin" valueType="num">
                                      <p:cBhvr>
                                        <p:cTn id="39" dur="500" fill="hold"/>
                                        <p:tgtEl>
                                          <p:spTgt spid="107"/>
                                        </p:tgtEl>
                                        <p:attrNameLst>
                                          <p:attrName>ppt_w</p:attrName>
                                        </p:attrNameLst>
                                      </p:cBhvr>
                                      <p:tavLst>
                                        <p:tav tm="0">
                                          <p:val>
                                            <p:fltVal val="0"/>
                                          </p:val>
                                        </p:tav>
                                        <p:tav tm="100000">
                                          <p:val>
                                            <p:strVal val="#ppt_w"/>
                                          </p:val>
                                        </p:tav>
                                      </p:tavLst>
                                    </p:anim>
                                    <p:anim calcmode="lin" valueType="num">
                                      <p:cBhvr>
                                        <p:cTn id="40" dur="500" fill="hold"/>
                                        <p:tgtEl>
                                          <p:spTgt spid="107"/>
                                        </p:tgtEl>
                                        <p:attrNameLst>
                                          <p:attrName>ppt_h</p:attrName>
                                        </p:attrNameLst>
                                      </p:cBhvr>
                                      <p:tavLst>
                                        <p:tav tm="0">
                                          <p:val>
                                            <p:fltVal val="0"/>
                                          </p:val>
                                        </p:tav>
                                        <p:tav tm="100000">
                                          <p:val>
                                            <p:strVal val="#ppt_h"/>
                                          </p:val>
                                        </p:tav>
                                      </p:tavLst>
                                    </p:anim>
                                    <p:animEffect transition="in" filter="fade">
                                      <p:cBhvr>
                                        <p:cTn id="41" dur="500"/>
                                        <p:tgtEl>
                                          <p:spTgt spid="107"/>
                                        </p:tgtEl>
                                      </p:cBhvr>
                                    </p:animEffect>
                                  </p:childTnLst>
                                </p:cTn>
                              </p:par>
                            </p:childTnLst>
                          </p:cTn>
                        </p:par>
                        <p:par>
                          <p:cTn id="42" fill="hold">
                            <p:stCondLst>
                              <p:cond delay="500"/>
                            </p:stCondLst>
                            <p:childTnLst>
                              <p:par>
                                <p:cTn id="43" presetID="53" presetClass="entr" presetSubtype="16" fill="hold" nodeType="afterEffect">
                                  <p:stCondLst>
                                    <p:cond delay="0"/>
                                  </p:stCondLst>
                                  <p:childTnLst>
                                    <p:set>
                                      <p:cBhvr>
                                        <p:cTn id="44" dur="1" fill="hold">
                                          <p:stCondLst>
                                            <p:cond delay="0"/>
                                          </p:stCondLst>
                                        </p:cTn>
                                        <p:tgtEl>
                                          <p:spTgt spid="76"/>
                                        </p:tgtEl>
                                        <p:attrNameLst>
                                          <p:attrName>style.visibility</p:attrName>
                                        </p:attrNameLst>
                                      </p:cBhvr>
                                      <p:to>
                                        <p:strVal val="visible"/>
                                      </p:to>
                                    </p:set>
                                    <p:anim calcmode="lin" valueType="num">
                                      <p:cBhvr>
                                        <p:cTn id="45" dur="1000" fill="hold"/>
                                        <p:tgtEl>
                                          <p:spTgt spid="76"/>
                                        </p:tgtEl>
                                        <p:attrNameLst>
                                          <p:attrName>ppt_w</p:attrName>
                                        </p:attrNameLst>
                                      </p:cBhvr>
                                      <p:tavLst>
                                        <p:tav tm="0">
                                          <p:val>
                                            <p:fltVal val="0"/>
                                          </p:val>
                                        </p:tav>
                                        <p:tav tm="100000">
                                          <p:val>
                                            <p:strVal val="#ppt_w"/>
                                          </p:val>
                                        </p:tav>
                                      </p:tavLst>
                                    </p:anim>
                                    <p:anim calcmode="lin" valueType="num">
                                      <p:cBhvr>
                                        <p:cTn id="46" dur="1000" fill="hold"/>
                                        <p:tgtEl>
                                          <p:spTgt spid="76"/>
                                        </p:tgtEl>
                                        <p:attrNameLst>
                                          <p:attrName>ppt_h</p:attrName>
                                        </p:attrNameLst>
                                      </p:cBhvr>
                                      <p:tavLst>
                                        <p:tav tm="0">
                                          <p:val>
                                            <p:fltVal val="0"/>
                                          </p:val>
                                        </p:tav>
                                        <p:tav tm="100000">
                                          <p:val>
                                            <p:strVal val="#ppt_h"/>
                                          </p:val>
                                        </p:tav>
                                      </p:tavLst>
                                    </p:anim>
                                    <p:animEffect transition="in" filter="fade">
                                      <p:cBhvr>
                                        <p:cTn id="47" dur="1000"/>
                                        <p:tgtEl>
                                          <p:spTgt spid="76"/>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path" presetSubtype="0" accel="50000" decel="50000" fill="hold" nodeType="clickEffect">
                                  <p:stCondLst>
                                    <p:cond delay="0"/>
                                  </p:stCondLst>
                                  <p:childTnLst>
                                    <p:animMotion origin="layout" path="M 5E-6 2.59259E-6 L 0.00222 -0.03542 " pathEditMode="relative" rAng="0" ptsTypes="AA">
                                      <p:cBhvr>
                                        <p:cTn id="51" dur="1000" fill="hold"/>
                                        <p:tgtEl>
                                          <p:spTgt spid="41"/>
                                        </p:tgtEl>
                                        <p:attrNameLst>
                                          <p:attrName>ppt_x</p:attrName>
                                          <p:attrName>ppt_y</p:attrName>
                                        </p:attrNameLst>
                                      </p:cBhvr>
                                      <p:rCtr x="104" y="-1782"/>
                                    </p:animMotion>
                                  </p:childTnLst>
                                </p:cTn>
                              </p:par>
                              <p:par>
                                <p:cTn id="52" presetID="8" presetClass="emph" presetSubtype="0" fill="hold" nodeType="withEffect">
                                  <p:stCondLst>
                                    <p:cond delay="0"/>
                                  </p:stCondLst>
                                  <p:childTnLst>
                                    <p:animRot by="-300000">
                                      <p:cBhvr>
                                        <p:cTn id="53" dur="1000" fill="hold"/>
                                        <p:tgtEl>
                                          <p:spTgt spid="41"/>
                                        </p:tgtEl>
                                        <p:attrNameLst>
                                          <p:attrName>r</p:attrName>
                                        </p:attrNameLst>
                                      </p:cBhvr>
                                    </p:animRot>
                                  </p:childTnLst>
                                </p:cTn>
                              </p:par>
                              <p:par>
                                <p:cTn id="54" presetID="10" presetClass="exit" presetSubtype="0" fill="hold" grpId="0" nodeType="withEffect">
                                  <p:stCondLst>
                                    <p:cond delay="0"/>
                                  </p:stCondLst>
                                  <p:childTnLst>
                                    <p:animEffect transition="out" filter="fade">
                                      <p:cBhvr>
                                        <p:cTn id="55" dur="500"/>
                                        <p:tgtEl>
                                          <p:spTgt spid="68"/>
                                        </p:tgtEl>
                                      </p:cBhvr>
                                    </p:animEffect>
                                    <p:set>
                                      <p:cBhvr>
                                        <p:cTn id="56" dur="1" fill="hold">
                                          <p:stCondLst>
                                            <p:cond delay="499"/>
                                          </p:stCondLst>
                                        </p:cTn>
                                        <p:tgtEl>
                                          <p:spTgt spid="68"/>
                                        </p:tgtEl>
                                        <p:attrNameLst>
                                          <p:attrName>style.visibility</p:attrName>
                                        </p:attrNameLst>
                                      </p:cBhvr>
                                      <p:to>
                                        <p:strVal val="hidden"/>
                                      </p:to>
                                    </p:set>
                                  </p:childTnLst>
                                </p:cTn>
                              </p:par>
                              <p:par>
                                <p:cTn id="57" presetID="10" presetClass="exit" presetSubtype="0" fill="hold" grpId="0" nodeType="withEffect">
                                  <p:stCondLst>
                                    <p:cond delay="0"/>
                                  </p:stCondLst>
                                  <p:childTnLst>
                                    <p:animEffect transition="out" filter="fade">
                                      <p:cBhvr>
                                        <p:cTn id="58" dur="500"/>
                                        <p:tgtEl>
                                          <p:spTgt spid="67"/>
                                        </p:tgtEl>
                                      </p:cBhvr>
                                    </p:animEffect>
                                    <p:set>
                                      <p:cBhvr>
                                        <p:cTn id="59" dur="1" fill="hold">
                                          <p:stCondLst>
                                            <p:cond delay="499"/>
                                          </p:stCondLst>
                                        </p:cTn>
                                        <p:tgtEl>
                                          <p:spTgt spid="67"/>
                                        </p:tgtEl>
                                        <p:attrNameLst>
                                          <p:attrName>style.visibility</p:attrName>
                                        </p:attrNameLst>
                                      </p:cBhvr>
                                      <p:to>
                                        <p:strVal val="hidden"/>
                                      </p:to>
                                    </p:set>
                                  </p:childTnLst>
                                </p:cTn>
                              </p:par>
                            </p:childTnLst>
                          </p:cTn>
                        </p:par>
                        <p:par>
                          <p:cTn id="60" fill="hold">
                            <p:stCondLst>
                              <p:cond delay="1000"/>
                            </p:stCondLst>
                            <p:childTnLst>
                              <p:par>
                                <p:cTn id="61" presetID="10" presetClass="exit" presetSubtype="0" fill="hold" grpId="0" nodeType="afterEffect">
                                  <p:stCondLst>
                                    <p:cond delay="0"/>
                                  </p:stCondLst>
                                  <p:childTnLst>
                                    <p:animEffect transition="out" filter="fade">
                                      <p:cBhvr>
                                        <p:cTn id="62" dur="500"/>
                                        <p:tgtEl>
                                          <p:spTgt spid="71"/>
                                        </p:tgtEl>
                                      </p:cBhvr>
                                    </p:animEffect>
                                    <p:set>
                                      <p:cBhvr>
                                        <p:cTn id="63" dur="1" fill="hold">
                                          <p:stCondLst>
                                            <p:cond delay="499"/>
                                          </p:stCondLst>
                                        </p:cTn>
                                        <p:tgtEl>
                                          <p:spTgt spid="71"/>
                                        </p:tgtEl>
                                        <p:attrNameLst>
                                          <p:attrName>style.visibility</p:attrName>
                                        </p:attrNameLst>
                                      </p:cBhvr>
                                      <p:to>
                                        <p:strVal val="hidden"/>
                                      </p:to>
                                    </p:set>
                                  </p:childTnLst>
                                </p:cTn>
                              </p:par>
                              <p:par>
                                <p:cTn id="64" presetID="10" presetClass="exit" presetSubtype="0" fill="hold" grpId="0" nodeType="withEffect">
                                  <p:stCondLst>
                                    <p:cond delay="0"/>
                                  </p:stCondLst>
                                  <p:childTnLst>
                                    <p:animEffect transition="out" filter="fade">
                                      <p:cBhvr>
                                        <p:cTn id="65" dur="500"/>
                                        <p:tgtEl>
                                          <p:spTgt spid="72"/>
                                        </p:tgtEl>
                                      </p:cBhvr>
                                    </p:animEffect>
                                    <p:set>
                                      <p:cBhvr>
                                        <p:cTn id="66" dur="1" fill="hold">
                                          <p:stCondLst>
                                            <p:cond delay="499"/>
                                          </p:stCondLst>
                                        </p:cTn>
                                        <p:tgtEl>
                                          <p:spTgt spid="72"/>
                                        </p:tgtEl>
                                        <p:attrNameLst>
                                          <p:attrName>style.visibility</p:attrName>
                                        </p:attrNameLst>
                                      </p:cBhvr>
                                      <p:to>
                                        <p:strVal val="hidden"/>
                                      </p:to>
                                    </p:set>
                                  </p:childTnLst>
                                </p:cTn>
                              </p:par>
                              <p:par>
                                <p:cTn id="67" presetID="35" presetClass="path" presetSubtype="0" accel="50000" decel="50000" fill="hold" nodeType="withEffect">
                                  <p:stCondLst>
                                    <p:cond delay="0"/>
                                  </p:stCondLst>
                                  <p:childTnLst>
                                    <p:animMotion origin="layout" path="M -3.95833E-6 -4.81481E-6 L -0.0444 -0.05138 " pathEditMode="relative" rAng="0" ptsTypes="AA">
                                      <p:cBhvr>
                                        <p:cTn id="68" dur="1000" fill="hold"/>
                                        <p:tgtEl>
                                          <p:spTgt spid="33"/>
                                        </p:tgtEl>
                                        <p:attrNameLst>
                                          <p:attrName>ppt_x</p:attrName>
                                          <p:attrName>ppt_y</p:attrName>
                                        </p:attrNameLst>
                                      </p:cBhvr>
                                      <p:rCtr x="-2227" y="-2569"/>
                                    </p:animMotion>
                                  </p:childTnLst>
                                </p:cTn>
                              </p:par>
                              <p:par>
                                <p:cTn id="69" presetID="8" presetClass="emph" presetSubtype="0" fill="hold" nodeType="withEffect">
                                  <p:stCondLst>
                                    <p:cond delay="0"/>
                                  </p:stCondLst>
                                  <p:childTnLst>
                                    <p:animRot by="-300000">
                                      <p:cBhvr>
                                        <p:cTn id="70" dur="1000" fill="hold"/>
                                        <p:tgtEl>
                                          <p:spTgt spid="33"/>
                                        </p:tgtEl>
                                        <p:attrNameLst>
                                          <p:attrName>r</p:attrName>
                                        </p:attrNameLst>
                                      </p:cBhvr>
                                    </p:animRot>
                                  </p:childTnLst>
                                </p:cTn>
                              </p:par>
                              <p:par>
                                <p:cTn id="71" presetID="35" presetClass="path" presetSubtype="0" accel="50000" decel="50000" fill="hold" nodeType="withEffect">
                                  <p:stCondLst>
                                    <p:cond delay="0"/>
                                  </p:stCondLst>
                                  <p:childTnLst>
                                    <p:animMotion origin="layout" path="M -3.75E-6 -2.59259E-6 L -0.03086 -0.02685 " pathEditMode="relative" rAng="0" ptsTypes="AA">
                                      <p:cBhvr>
                                        <p:cTn id="72" dur="1000" fill="hold"/>
                                        <p:tgtEl>
                                          <p:spTgt spid="20"/>
                                        </p:tgtEl>
                                        <p:attrNameLst>
                                          <p:attrName>ppt_x</p:attrName>
                                          <p:attrName>ppt_y</p:attrName>
                                        </p:attrNameLst>
                                      </p:cBhvr>
                                      <p:rCtr x="-1549" y="-1343"/>
                                    </p:animMotion>
                                  </p:childTnLst>
                                </p:cTn>
                              </p:par>
                              <p:par>
                                <p:cTn id="73" presetID="35" presetClass="path" presetSubtype="0" accel="50000" decel="50000" fill="hold" nodeType="withEffect">
                                  <p:stCondLst>
                                    <p:cond delay="0"/>
                                  </p:stCondLst>
                                  <p:childTnLst>
                                    <p:animMotion origin="layout" path="M -8.33333E-7 1.85185E-6 L -0.02904 -0.05324 " pathEditMode="relative" rAng="0" ptsTypes="AA">
                                      <p:cBhvr>
                                        <p:cTn id="74" dur="1000" fill="hold"/>
                                        <p:tgtEl>
                                          <p:spTgt spid="62"/>
                                        </p:tgtEl>
                                        <p:attrNameLst>
                                          <p:attrName>ppt_x</p:attrName>
                                          <p:attrName>ppt_y</p:attrName>
                                        </p:attrNameLst>
                                      </p:cBhvr>
                                      <p:rCtr x="-1458" y="-2662"/>
                                    </p:animMotion>
                                  </p:childTnLst>
                                </p:cTn>
                              </p:par>
                              <p:par>
                                <p:cTn id="75" presetID="35" presetClass="path" presetSubtype="0" accel="50000" decel="50000" fill="hold" nodeType="withEffect">
                                  <p:stCondLst>
                                    <p:cond delay="0"/>
                                  </p:stCondLst>
                                  <p:childTnLst>
                                    <p:animMotion origin="layout" path="M -2.29167E-6 4.44444E-6 L -0.00859 -0.02223 " pathEditMode="relative" rAng="0" ptsTypes="AA">
                                      <p:cBhvr>
                                        <p:cTn id="76" dur="1000" fill="hold"/>
                                        <p:tgtEl>
                                          <p:spTgt spid="21"/>
                                        </p:tgtEl>
                                        <p:attrNameLst>
                                          <p:attrName>ppt_x</p:attrName>
                                          <p:attrName>ppt_y</p:attrName>
                                        </p:attrNameLst>
                                      </p:cBhvr>
                                      <p:rCtr x="-430" y="-1111"/>
                                    </p:animMotion>
                                  </p:childTnLst>
                                </p:cTn>
                              </p:par>
                            </p:childTnLst>
                          </p:cTn>
                        </p:par>
                        <p:par>
                          <p:cTn id="77" fill="hold">
                            <p:stCondLst>
                              <p:cond delay="2000"/>
                            </p:stCondLst>
                            <p:childTnLst>
                              <p:par>
                                <p:cTn id="78" presetID="6" presetClass="emph" presetSubtype="0" fill="hold" nodeType="afterEffect">
                                  <p:stCondLst>
                                    <p:cond delay="0"/>
                                  </p:stCondLst>
                                  <p:childTnLst>
                                    <p:animScale>
                                      <p:cBhvr>
                                        <p:cTn id="79" dur="1000" fill="hold"/>
                                        <p:tgtEl>
                                          <p:spTgt spid="20"/>
                                        </p:tgtEl>
                                      </p:cBhvr>
                                      <p:by x="150000" y="150000"/>
                                    </p:animScale>
                                  </p:childTnLst>
                                </p:cTn>
                              </p:par>
                              <p:par>
                                <p:cTn id="80" presetID="6" presetClass="emph" presetSubtype="0" fill="hold" nodeType="withEffect">
                                  <p:stCondLst>
                                    <p:cond delay="0"/>
                                  </p:stCondLst>
                                  <p:childTnLst>
                                    <p:animScale>
                                      <p:cBhvr>
                                        <p:cTn id="81" dur="1000" fill="hold"/>
                                        <p:tgtEl>
                                          <p:spTgt spid="21"/>
                                        </p:tgtEl>
                                      </p:cBhvr>
                                      <p:by x="150000" y="150000"/>
                                    </p:animScale>
                                  </p:childTnLst>
                                </p:cTn>
                              </p:par>
                            </p:childTnLst>
                          </p:cTn>
                        </p:par>
                        <p:par>
                          <p:cTn id="82" fill="hold">
                            <p:stCondLst>
                              <p:cond delay="3000"/>
                            </p:stCondLst>
                            <p:childTnLst>
                              <p:par>
                                <p:cTn id="83" presetID="1" presetClass="entr" presetSubtype="0" fill="hold" nodeType="afterEffect">
                                  <p:stCondLst>
                                    <p:cond delay="0"/>
                                  </p:stCondLst>
                                  <p:childTnLst>
                                    <p:set>
                                      <p:cBhvr>
                                        <p:cTn id="84" dur="1" fill="hold">
                                          <p:stCondLst>
                                            <p:cond delay="0"/>
                                          </p:stCondLst>
                                        </p:cTn>
                                        <p:tgtEl>
                                          <p:spTgt spid="35"/>
                                        </p:tgtEl>
                                        <p:attrNameLst>
                                          <p:attrName>style.visibility</p:attrName>
                                        </p:attrNameLst>
                                      </p:cBhvr>
                                      <p:to>
                                        <p:strVal val="visible"/>
                                      </p:to>
                                    </p:set>
                                  </p:childTnLst>
                                </p:cTn>
                              </p:par>
                            </p:childTnLst>
                          </p:cTn>
                        </p:par>
                        <p:par>
                          <p:cTn id="85" fill="hold">
                            <p:stCondLst>
                              <p:cond delay="3000"/>
                            </p:stCondLst>
                            <p:childTnLst>
                              <p:par>
                                <p:cTn id="86" presetID="1" presetClass="entr" presetSubtype="0" fill="hold" nodeType="afterEffect">
                                  <p:stCondLst>
                                    <p:cond delay="0"/>
                                  </p:stCondLst>
                                  <p:childTnLst>
                                    <p:set>
                                      <p:cBhvr>
                                        <p:cTn id="87" dur="1" fill="hold">
                                          <p:stCondLst>
                                            <p:cond delay="0"/>
                                          </p:stCondLst>
                                        </p:cTn>
                                        <p:tgtEl>
                                          <p:spTgt spid="77"/>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53" presetClass="entr" presetSubtype="16" fill="hold" nodeType="clickEffect">
                                  <p:stCondLst>
                                    <p:cond delay="0"/>
                                  </p:stCondLst>
                                  <p:childTnLst>
                                    <p:set>
                                      <p:cBhvr>
                                        <p:cTn id="91" dur="1" fill="hold">
                                          <p:stCondLst>
                                            <p:cond delay="0"/>
                                          </p:stCondLst>
                                        </p:cTn>
                                        <p:tgtEl>
                                          <p:spTgt spid="73"/>
                                        </p:tgtEl>
                                        <p:attrNameLst>
                                          <p:attrName>style.visibility</p:attrName>
                                        </p:attrNameLst>
                                      </p:cBhvr>
                                      <p:to>
                                        <p:strVal val="visible"/>
                                      </p:to>
                                    </p:set>
                                    <p:anim calcmode="lin" valueType="num">
                                      <p:cBhvr>
                                        <p:cTn id="92" dur="1000" fill="hold"/>
                                        <p:tgtEl>
                                          <p:spTgt spid="73"/>
                                        </p:tgtEl>
                                        <p:attrNameLst>
                                          <p:attrName>ppt_w</p:attrName>
                                        </p:attrNameLst>
                                      </p:cBhvr>
                                      <p:tavLst>
                                        <p:tav tm="0">
                                          <p:val>
                                            <p:fltVal val="0"/>
                                          </p:val>
                                        </p:tav>
                                        <p:tav tm="100000">
                                          <p:val>
                                            <p:strVal val="#ppt_w"/>
                                          </p:val>
                                        </p:tav>
                                      </p:tavLst>
                                    </p:anim>
                                    <p:anim calcmode="lin" valueType="num">
                                      <p:cBhvr>
                                        <p:cTn id="93" dur="1000" fill="hold"/>
                                        <p:tgtEl>
                                          <p:spTgt spid="73"/>
                                        </p:tgtEl>
                                        <p:attrNameLst>
                                          <p:attrName>ppt_h</p:attrName>
                                        </p:attrNameLst>
                                      </p:cBhvr>
                                      <p:tavLst>
                                        <p:tav tm="0">
                                          <p:val>
                                            <p:fltVal val="0"/>
                                          </p:val>
                                        </p:tav>
                                        <p:tav tm="100000">
                                          <p:val>
                                            <p:strVal val="#ppt_h"/>
                                          </p:val>
                                        </p:tav>
                                      </p:tavLst>
                                    </p:anim>
                                    <p:animEffect transition="in" filter="fade">
                                      <p:cBhvr>
                                        <p:cTn id="94" dur="1000"/>
                                        <p:tgtEl>
                                          <p:spTgt spid="73"/>
                                        </p:tgtEl>
                                      </p:cBhvr>
                                    </p:animEffect>
                                  </p:childTnLst>
                                </p:cTn>
                              </p:par>
                            </p:childTnLst>
                          </p:cTn>
                        </p:par>
                      </p:childTnLst>
                    </p:cTn>
                  </p:par>
                  <p:par>
                    <p:cTn id="95" fill="hold">
                      <p:stCondLst>
                        <p:cond delay="indefinite"/>
                      </p:stCondLst>
                      <p:childTnLst>
                        <p:par>
                          <p:cTn id="96" fill="hold">
                            <p:stCondLst>
                              <p:cond delay="0"/>
                            </p:stCondLst>
                            <p:childTnLst>
                              <p:par>
                                <p:cTn id="97" presetID="53" presetClass="entr" presetSubtype="16" fill="hold" nodeType="clickEffect">
                                  <p:stCondLst>
                                    <p:cond delay="0"/>
                                  </p:stCondLst>
                                  <p:childTnLst>
                                    <p:set>
                                      <p:cBhvr>
                                        <p:cTn id="98" dur="1" fill="hold">
                                          <p:stCondLst>
                                            <p:cond delay="0"/>
                                          </p:stCondLst>
                                        </p:cTn>
                                        <p:tgtEl>
                                          <p:spTgt spid="1028"/>
                                        </p:tgtEl>
                                        <p:attrNameLst>
                                          <p:attrName>style.visibility</p:attrName>
                                        </p:attrNameLst>
                                      </p:cBhvr>
                                      <p:to>
                                        <p:strVal val="visible"/>
                                      </p:to>
                                    </p:set>
                                    <p:anim calcmode="lin" valueType="num">
                                      <p:cBhvr>
                                        <p:cTn id="99" dur="1000" fill="hold"/>
                                        <p:tgtEl>
                                          <p:spTgt spid="1028"/>
                                        </p:tgtEl>
                                        <p:attrNameLst>
                                          <p:attrName>ppt_w</p:attrName>
                                        </p:attrNameLst>
                                      </p:cBhvr>
                                      <p:tavLst>
                                        <p:tav tm="0">
                                          <p:val>
                                            <p:fltVal val="0"/>
                                          </p:val>
                                        </p:tav>
                                        <p:tav tm="100000">
                                          <p:val>
                                            <p:strVal val="#ppt_w"/>
                                          </p:val>
                                        </p:tav>
                                      </p:tavLst>
                                    </p:anim>
                                    <p:anim calcmode="lin" valueType="num">
                                      <p:cBhvr>
                                        <p:cTn id="100" dur="1000" fill="hold"/>
                                        <p:tgtEl>
                                          <p:spTgt spid="1028"/>
                                        </p:tgtEl>
                                        <p:attrNameLst>
                                          <p:attrName>ppt_h</p:attrName>
                                        </p:attrNameLst>
                                      </p:cBhvr>
                                      <p:tavLst>
                                        <p:tav tm="0">
                                          <p:val>
                                            <p:fltVal val="0"/>
                                          </p:val>
                                        </p:tav>
                                        <p:tav tm="100000">
                                          <p:val>
                                            <p:strVal val="#ppt_h"/>
                                          </p:val>
                                        </p:tav>
                                      </p:tavLst>
                                    </p:anim>
                                    <p:animEffect transition="in" filter="fade">
                                      <p:cBhvr>
                                        <p:cTn id="101" dur="1000"/>
                                        <p:tgtEl>
                                          <p:spTgt spid="1028"/>
                                        </p:tgtEl>
                                      </p:cBhvr>
                                    </p:animEffect>
                                  </p:childTnLst>
                                </p:cTn>
                              </p:par>
                            </p:childTnLst>
                          </p:cTn>
                        </p:par>
                        <p:par>
                          <p:cTn id="102" fill="hold">
                            <p:stCondLst>
                              <p:cond delay="1000"/>
                            </p:stCondLst>
                            <p:childTnLst>
                              <p:par>
                                <p:cTn id="103" presetID="53" presetClass="entr" presetSubtype="16" fill="hold" nodeType="afterEffect">
                                  <p:stCondLst>
                                    <p:cond delay="0"/>
                                  </p:stCondLst>
                                  <p:childTnLst>
                                    <p:set>
                                      <p:cBhvr>
                                        <p:cTn id="104" dur="1" fill="hold">
                                          <p:stCondLst>
                                            <p:cond delay="0"/>
                                          </p:stCondLst>
                                        </p:cTn>
                                        <p:tgtEl>
                                          <p:spTgt spid="78"/>
                                        </p:tgtEl>
                                        <p:attrNameLst>
                                          <p:attrName>style.visibility</p:attrName>
                                        </p:attrNameLst>
                                      </p:cBhvr>
                                      <p:to>
                                        <p:strVal val="visible"/>
                                      </p:to>
                                    </p:set>
                                    <p:anim calcmode="lin" valueType="num">
                                      <p:cBhvr>
                                        <p:cTn id="105" dur="1000" fill="hold"/>
                                        <p:tgtEl>
                                          <p:spTgt spid="78"/>
                                        </p:tgtEl>
                                        <p:attrNameLst>
                                          <p:attrName>ppt_w</p:attrName>
                                        </p:attrNameLst>
                                      </p:cBhvr>
                                      <p:tavLst>
                                        <p:tav tm="0">
                                          <p:val>
                                            <p:fltVal val="0"/>
                                          </p:val>
                                        </p:tav>
                                        <p:tav tm="100000">
                                          <p:val>
                                            <p:strVal val="#ppt_w"/>
                                          </p:val>
                                        </p:tav>
                                      </p:tavLst>
                                    </p:anim>
                                    <p:anim calcmode="lin" valueType="num">
                                      <p:cBhvr>
                                        <p:cTn id="106" dur="1000" fill="hold"/>
                                        <p:tgtEl>
                                          <p:spTgt spid="78"/>
                                        </p:tgtEl>
                                        <p:attrNameLst>
                                          <p:attrName>ppt_h</p:attrName>
                                        </p:attrNameLst>
                                      </p:cBhvr>
                                      <p:tavLst>
                                        <p:tav tm="0">
                                          <p:val>
                                            <p:fltVal val="0"/>
                                          </p:val>
                                        </p:tav>
                                        <p:tav tm="100000">
                                          <p:val>
                                            <p:strVal val="#ppt_h"/>
                                          </p:val>
                                        </p:tav>
                                      </p:tavLst>
                                    </p:anim>
                                    <p:animEffect transition="in" filter="fade">
                                      <p:cBhvr>
                                        <p:cTn id="107" dur="1000"/>
                                        <p:tgtEl>
                                          <p:spTgt spid="78"/>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nodeType="clickEffect">
                                  <p:stCondLst>
                                    <p:cond delay="0"/>
                                  </p:stCondLst>
                                  <p:childTnLst>
                                    <p:set>
                                      <p:cBhvr>
                                        <p:cTn id="111" dur="1" fill="hold">
                                          <p:stCondLst>
                                            <p:cond delay="0"/>
                                          </p:stCondLst>
                                        </p:cTn>
                                        <p:tgtEl>
                                          <p:spTgt spid="84"/>
                                        </p:tgtEl>
                                        <p:attrNameLst>
                                          <p:attrName>style.visibility</p:attrName>
                                        </p:attrNameLst>
                                      </p:cBhvr>
                                      <p:to>
                                        <p:strVal val="visible"/>
                                      </p:to>
                                    </p:set>
                                    <p:animEffect transition="in" filter="fade">
                                      <p:cBhvr>
                                        <p:cTn id="112" dur="1000"/>
                                        <p:tgtEl>
                                          <p:spTgt spid="84"/>
                                        </p:tgtEl>
                                      </p:cBhvr>
                                    </p:animEffect>
                                  </p:childTnLst>
                                </p:cTn>
                              </p:par>
                            </p:childTnLst>
                          </p:cTn>
                        </p:par>
                      </p:childTnLst>
                    </p:cTn>
                  </p:par>
                  <p:par>
                    <p:cTn id="113" fill="hold">
                      <p:stCondLst>
                        <p:cond delay="indefinite"/>
                      </p:stCondLst>
                      <p:childTnLst>
                        <p:par>
                          <p:cTn id="114" fill="hold">
                            <p:stCondLst>
                              <p:cond delay="0"/>
                            </p:stCondLst>
                            <p:childTnLst>
                              <p:par>
                                <p:cTn id="115" presetID="53" presetClass="entr" presetSubtype="16" fill="hold" nodeType="clickEffect">
                                  <p:stCondLst>
                                    <p:cond delay="0"/>
                                  </p:stCondLst>
                                  <p:childTnLst>
                                    <p:set>
                                      <p:cBhvr>
                                        <p:cTn id="116" dur="1" fill="hold">
                                          <p:stCondLst>
                                            <p:cond delay="0"/>
                                          </p:stCondLst>
                                        </p:cTn>
                                        <p:tgtEl>
                                          <p:spTgt spid="90"/>
                                        </p:tgtEl>
                                        <p:attrNameLst>
                                          <p:attrName>style.visibility</p:attrName>
                                        </p:attrNameLst>
                                      </p:cBhvr>
                                      <p:to>
                                        <p:strVal val="visible"/>
                                      </p:to>
                                    </p:set>
                                    <p:anim calcmode="lin" valueType="num">
                                      <p:cBhvr>
                                        <p:cTn id="117" dur="500" fill="hold"/>
                                        <p:tgtEl>
                                          <p:spTgt spid="90"/>
                                        </p:tgtEl>
                                        <p:attrNameLst>
                                          <p:attrName>ppt_w</p:attrName>
                                        </p:attrNameLst>
                                      </p:cBhvr>
                                      <p:tavLst>
                                        <p:tav tm="0">
                                          <p:val>
                                            <p:fltVal val="0"/>
                                          </p:val>
                                        </p:tav>
                                        <p:tav tm="100000">
                                          <p:val>
                                            <p:strVal val="#ppt_w"/>
                                          </p:val>
                                        </p:tav>
                                      </p:tavLst>
                                    </p:anim>
                                    <p:anim calcmode="lin" valueType="num">
                                      <p:cBhvr>
                                        <p:cTn id="118" dur="500" fill="hold"/>
                                        <p:tgtEl>
                                          <p:spTgt spid="90"/>
                                        </p:tgtEl>
                                        <p:attrNameLst>
                                          <p:attrName>ppt_h</p:attrName>
                                        </p:attrNameLst>
                                      </p:cBhvr>
                                      <p:tavLst>
                                        <p:tav tm="0">
                                          <p:val>
                                            <p:fltVal val="0"/>
                                          </p:val>
                                        </p:tav>
                                        <p:tav tm="100000">
                                          <p:val>
                                            <p:strVal val="#ppt_h"/>
                                          </p:val>
                                        </p:tav>
                                      </p:tavLst>
                                    </p:anim>
                                    <p:animEffect transition="in" filter="fade">
                                      <p:cBhvr>
                                        <p:cTn id="119" dur="500"/>
                                        <p:tgtEl>
                                          <p:spTgt spid="90"/>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92"/>
                                        </p:tgtEl>
                                        <p:attrNameLst>
                                          <p:attrName>style.visibility</p:attrName>
                                        </p:attrNameLst>
                                      </p:cBhvr>
                                      <p:to>
                                        <p:strVal val="visible"/>
                                      </p:to>
                                    </p:set>
                                    <p:anim calcmode="lin" valueType="num">
                                      <p:cBhvr>
                                        <p:cTn id="122" dur="500" fill="hold"/>
                                        <p:tgtEl>
                                          <p:spTgt spid="92"/>
                                        </p:tgtEl>
                                        <p:attrNameLst>
                                          <p:attrName>ppt_w</p:attrName>
                                        </p:attrNameLst>
                                      </p:cBhvr>
                                      <p:tavLst>
                                        <p:tav tm="0">
                                          <p:val>
                                            <p:fltVal val="0"/>
                                          </p:val>
                                        </p:tav>
                                        <p:tav tm="100000">
                                          <p:val>
                                            <p:strVal val="#ppt_w"/>
                                          </p:val>
                                        </p:tav>
                                      </p:tavLst>
                                    </p:anim>
                                    <p:anim calcmode="lin" valueType="num">
                                      <p:cBhvr>
                                        <p:cTn id="123" dur="500" fill="hold"/>
                                        <p:tgtEl>
                                          <p:spTgt spid="92"/>
                                        </p:tgtEl>
                                        <p:attrNameLst>
                                          <p:attrName>ppt_h</p:attrName>
                                        </p:attrNameLst>
                                      </p:cBhvr>
                                      <p:tavLst>
                                        <p:tav tm="0">
                                          <p:val>
                                            <p:fltVal val="0"/>
                                          </p:val>
                                        </p:tav>
                                        <p:tav tm="100000">
                                          <p:val>
                                            <p:strVal val="#ppt_h"/>
                                          </p:val>
                                        </p:tav>
                                      </p:tavLst>
                                    </p:anim>
                                    <p:animEffect transition="in" filter="fade">
                                      <p:cBhvr>
                                        <p:cTn id="124" dur="500"/>
                                        <p:tgtEl>
                                          <p:spTgt spid="92"/>
                                        </p:tgtEl>
                                      </p:cBhvr>
                                    </p:animEffect>
                                  </p:childTnLst>
                                </p:cTn>
                              </p:par>
                            </p:childTnLst>
                          </p:cTn>
                        </p:par>
                      </p:childTnLst>
                    </p:cTn>
                  </p:par>
                  <p:par>
                    <p:cTn id="125" fill="hold">
                      <p:stCondLst>
                        <p:cond delay="indefinite"/>
                      </p:stCondLst>
                      <p:childTnLst>
                        <p:par>
                          <p:cTn id="126" fill="hold">
                            <p:stCondLst>
                              <p:cond delay="0"/>
                            </p:stCondLst>
                            <p:childTnLst>
                              <p:par>
                                <p:cTn id="127" presetID="6" presetClass="emph" presetSubtype="0" fill="hold" nodeType="clickEffect">
                                  <p:stCondLst>
                                    <p:cond delay="0"/>
                                  </p:stCondLst>
                                  <p:childTnLst>
                                    <p:animScale>
                                      <p:cBhvr>
                                        <p:cTn id="128" dur="1000" fill="hold"/>
                                        <p:tgtEl>
                                          <p:spTgt spid="16"/>
                                        </p:tgtEl>
                                      </p:cBhvr>
                                      <p:by x="30000" y="30000"/>
                                    </p:animScale>
                                  </p:childTnLst>
                                </p:cTn>
                              </p:par>
                              <p:par>
                                <p:cTn id="129" presetID="42" presetClass="path" presetSubtype="0" accel="50000" decel="50000" fill="hold" nodeType="withEffect">
                                  <p:stCondLst>
                                    <p:cond delay="0"/>
                                  </p:stCondLst>
                                  <p:childTnLst>
                                    <p:animMotion origin="layout" path="M -3.75E-6 3.7037E-6 L 0.00196 -0.03241 " pathEditMode="relative" rAng="0" ptsTypes="AA">
                                      <p:cBhvr>
                                        <p:cTn id="130" dur="1000" fill="hold"/>
                                        <p:tgtEl>
                                          <p:spTgt spid="16"/>
                                        </p:tgtEl>
                                        <p:attrNameLst>
                                          <p:attrName>ppt_x</p:attrName>
                                          <p:attrName>ppt_y</p:attrName>
                                        </p:attrNameLst>
                                      </p:cBhvr>
                                      <p:rCtr x="91" y="-162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69" grpId="0" animBg="1"/>
      <p:bldP spid="70" grpId="0" animBg="1"/>
      <p:bldP spid="71" grpId="0" animBg="1"/>
      <p:bldP spid="72" grpId="0" animBg="1"/>
      <p:bldP spid="92" grpId="0"/>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Connecteur droit avec flèche 16">
            <a:extLst>
              <a:ext uri="{FF2B5EF4-FFF2-40B4-BE49-F238E27FC236}">
                <a16:creationId xmlns:a16="http://schemas.microsoft.com/office/drawing/2014/main" id="{D487A6AD-EC6E-D6CD-5D8F-2C152CE397B6}"/>
              </a:ext>
            </a:extLst>
          </p:cNvPr>
          <p:cNvCxnSpPr>
            <a:cxnSpLocks/>
          </p:cNvCxnSpPr>
          <p:nvPr/>
        </p:nvCxnSpPr>
        <p:spPr>
          <a:xfrm flipV="1">
            <a:off x="1110446" y="1573962"/>
            <a:ext cx="0" cy="432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8" name="Picture 10">
            <a:extLst>
              <a:ext uri="{FF2B5EF4-FFF2-40B4-BE49-F238E27FC236}">
                <a16:creationId xmlns:a16="http://schemas.microsoft.com/office/drawing/2014/main" id="{B4AC89BD-4C78-C06A-6630-DB1A03F76415}"/>
              </a:ext>
            </a:extLst>
          </p:cNvPr>
          <p:cNvPicPr>
            <a:picLocks noChangeAspect="1" noChangeArrowheads="1"/>
          </p:cNvPicPr>
          <p:nvPr/>
        </p:nvPicPr>
        <p:blipFill>
          <a:blip r:embed="rId3" cstate="print">
            <a:duotone>
              <a:schemeClr val="accent1">
                <a:shade val="45000"/>
                <a:satMod val="135000"/>
              </a:schemeClr>
              <a:prstClr val="white"/>
            </a:duotone>
            <a:alphaModFix/>
            <a:extLst>
              <a:ext uri="{28A0092B-C50C-407E-A947-70E740481C1C}">
                <a14:useLocalDpi xmlns:a14="http://schemas.microsoft.com/office/drawing/2010/main" val="0"/>
              </a:ext>
            </a:extLst>
          </a:blip>
          <a:srcRect/>
          <a:stretch>
            <a:fillRect/>
          </a:stretch>
        </p:blipFill>
        <p:spPr bwMode="auto">
          <a:xfrm>
            <a:off x="9828000" y="3240000"/>
            <a:ext cx="541662" cy="513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2" name="ZoneTexte 51">
            <a:extLst>
              <a:ext uri="{FF2B5EF4-FFF2-40B4-BE49-F238E27FC236}">
                <a16:creationId xmlns:a16="http://schemas.microsoft.com/office/drawing/2014/main" id="{55678E21-4A64-F790-E5F6-600D27173260}"/>
              </a:ext>
            </a:extLst>
          </p:cNvPr>
          <p:cNvSpPr txBox="1"/>
          <p:nvPr/>
        </p:nvSpPr>
        <p:spPr>
          <a:xfrm>
            <a:off x="6384032" y="1620851"/>
            <a:ext cx="532618" cy="230832"/>
          </a:xfrm>
          <a:prstGeom prst="rect">
            <a:avLst/>
          </a:prstGeom>
          <a:noFill/>
        </p:spPr>
        <p:txBody>
          <a:bodyPr wrap="square" rtlCol="0">
            <a:spAutoFit/>
          </a:bodyPr>
          <a:lstStyle/>
          <a:p>
            <a:pPr algn="r"/>
            <a:r>
              <a:rPr lang="fr-FR" sz="900" dirty="0"/>
              <a:t>10 000</a:t>
            </a:r>
          </a:p>
        </p:txBody>
      </p:sp>
      <p:sp>
        <p:nvSpPr>
          <p:cNvPr id="53" name="ZoneTexte 52">
            <a:extLst>
              <a:ext uri="{FF2B5EF4-FFF2-40B4-BE49-F238E27FC236}">
                <a16:creationId xmlns:a16="http://schemas.microsoft.com/office/drawing/2014/main" id="{F68AD253-FA3D-506B-34D4-CBD5E951F517}"/>
              </a:ext>
            </a:extLst>
          </p:cNvPr>
          <p:cNvSpPr txBox="1"/>
          <p:nvPr/>
        </p:nvSpPr>
        <p:spPr>
          <a:xfrm>
            <a:off x="6384032" y="2484947"/>
            <a:ext cx="532618" cy="230832"/>
          </a:xfrm>
          <a:prstGeom prst="rect">
            <a:avLst/>
          </a:prstGeom>
          <a:noFill/>
        </p:spPr>
        <p:txBody>
          <a:bodyPr wrap="square" rtlCol="0">
            <a:spAutoFit/>
          </a:bodyPr>
          <a:lstStyle/>
          <a:p>
            <a:pPr algn="r"/>
            <a:r>
              <a:rPr lang="fr-FR" sz="900" dirty="0"/>
              <a:t>1 000</a:t>
            </a:r>
          </a:p>
        </p:txBody>
      </p:sp>
      <p:sp>
        <p:nvSpPr>
          <p:cNvPr id="54" name="ZoneTexte 53">
            <a:extLst>
              <a:ext uri="{FF2B5EF4-FFF2-40B4-BE49-F238E27FC236}">
                <a16:creationId xmlns:a16="http://schemas.microsoft.com/office/drawing/2014/main" id="{0DD76EA3-8A4F-5FD1-10FB-0EAC3C12A503}"/>
              </a:ext>
            </a:extLst>
          </p:cNvPr>
          <p:cNvSpPr txBox="1"/>
          <p:nvPr/>
        </p:nvSpPr>
        <p:spPr>
          <a:xfrm>
            <a:off x="6384032" y="3349043"/>
            <a:ext cx="532618" cy="230832"/>
          </a:xfrm>
          <a:prstGeom prst="rect">
            <a:avLst/>
          </a:prstGeom>
          <a:noFill/>
        </p:spPr>
        <p:txBody>
          <a:bodyPr wrap="square" rtlCol="0">
            <a:spAutoFit/>
          </a:bodyPr>
          <a:lstStyle/>
          <a:p>
            <a:pPr algn="r"/>
            <a:r>
              <a:rPr lang="fr-FR" sz="900" dirty="0"/>
              <a:t>100</a:t>
            </a:r>
          </a:p>
        </p:txBody>
      </p:sp>
      <p:sp>
        <p:nvSpPr>
          <p:cNvPr id="55" name="ZoneTexte 54">
            <a:extLst>
              <a:ext uri="{FF2B5EF4-FFF2-40B4-BE49-F238E27FC236}">
                <a16:creationId xmlns:a16="http://schemas.microsoft.com/office/drawing/2014/main" id="{BBEACE36-E2AE-EEA6-C0F6-7FB86EEADF6E}"/>
              </a:ext>
            </a:extLst>
          </p:cNvPr>
          <p:cNvSpPr txBox="1"/>
          <p:nvPr/>
        </p:nvSpPr>
        <p:spPr>
          <a:xfrm>
            <a:off x="6384032" y="4213139"/>
            <a:ext cx="532618" cy="230832"/>
          </a:xfrm>
          <a:prstGeom prst="rect">
            <a:avLst/>
          </a:prstGeom>
          <a:noFill/>
        </p:spPr>
        <p:txBody>
          <a:bodyPr wrap="square" rtlCol="0">
            <a:spAutoFit/>
          </a:bodyPr>
          <a:lstStyle/>
          <a:p>
            <a:pPr algn="r"/>
            <a:r>
              <a:rPr lang="fr-FR" sz="900" dirty="0"/>
              <a:t>10</a:t>
            </a:r>
          </a:p>
        </p:txBody>
      </p:sp>
      <p:sp>
        <p:nvSpPr>
          <p:cNvPr id="56" name="ZoneTexte 55">
            <a:extLst>
              <a:ext uri="{FF2B5EF4-FFF2-40B4-BE49-F238E27FC236}">
                <a16:creationId xmlns:a16="http://schemas.microsoft.com/office/drawing/2014/main" id="{C7C97058-447A-3740-0454-9149C36C74CA}"/>
              </a:ext>
            </a:extLst>
          </p:cNvPr>
          <p:cNvSpPr txBox="1"/>
          <p:nvPr/>
        </p:nvSpPr>
        <p:spPr>
          <a:xfrm>
            <a:off x="6384032" y="5077235"/>
            <a:ext cx="532618" cy="230832"/>
          </a:xfrm>
          <a:prstGeom prst="rect">
            <a:avLst/>
          </a:prstGeom>
          <a:noFill/>
        </p:spPr>
        <p:txBody>
          <a:bodyPr wrap="square" rtlCol="0">
            <a:spAutoFit/>
          </a:bodyPr>
          <a:lstStyle/>
          <a:p>
            <a:pPr algn="r"/>
            <a:r>
              <a:rPr lang="fr-FR" sz="900" dirty="0"/>
              <a:t>1</a:t>
            </a:r>
          </a:p>
        </p:txBody>
      </p:sp>
      <p:sp>
        <p:nvSpPr>
          <p:cNvPr id="9" name="Titre 8"/>
          <p:cNvSpPr>
            <a:spLocks noGrp="1"/>
          </p:cNvSpPr>
          <p:nvPr>
            <p:ph type="title"/>
          </p:nvPr>
        </p:nvSpPr>
        <p:spPr>
          <a:xfrm>
            <a:off x="609599" y="152400"/>
            <a:ext cx="11103023" cy="990600"/>
          </a:xfrm>
        </p:spPr>
        <p:txBody>
          <a:bodyPr>
            <a:normAutofit/>
          </a:bodyPr>
          <a:lstStyle/>
          <a:p>
            <a:pPr>
              <a:spcBef>
                <a:spcPts val="0"/>
              </a:spcBef>
            </a:pPr>
            <a:r>
              <a:rPr lang="fr-FR" sz="2800" dirty="0">
                <a:solidFill>
                  <a:srgbClr val="0070C0"/>
                </a:solidFill>
                <a:latin typeface="Gill Sans MT"/>
                <a:ea typeface="+mn-ea"/>
                <a:cs typeface="+mn-cs"/>
              </a:rPr>
              <a:t>Quelles solutions selon les territoires ?</a:t>
            </a:r>
            <a:endParaRPr lang="fr-FR" dirty="0"/>
          </a:p>
        </p:txBody>
      </p:sp>
      <p:sp>
        <p:nvSpPr>
          <p:cNvPr id="3" name="Espace réservé de la date 2"/>
          <p:cNvSpPr>
            <a:spLocks noGrp="1"/>
          </p:cNvSpPr>
          <p:nvPr>
            <p:ph type="dt" sz="half" idx="10"/>
          </p:nvPr>
        </p:nvSpPr>
        <p:spPr/>
        <p:txBody>
          <a:bodyPr/>
          <a:lstStyle/>
          <a:p>
            <a:pPr algn="r"/>
            <a:r>
              <a:rPr lang="fr-FR">
                <a:solidFill>
                  <a:srgbClr val="464653"/>
                </a:solidFill>
                <a:latin typeface="Gill Sans MT"/>
              </a:rPr>
              <a:t>17/01/2024</a:t>
            </a:r>
            <a:endParaRPr lang="fr-FR" dirty="0">
              <a:solidFill>
                <a:srgbClr val="464653"/>
              </a:solidFill>
              <a:latin typeface="Gill Sans MT"/>
            </a:endParaRPr>
          </a:p>
        </p:txBody>
      </p:sp>
      <p:sp>
        <p:nvSpPr>
          <p:cNvPr id="5" name="Espace réservé du numéro de diapositive 4"/>
          <p:cNvSpPr>
            <a:spLocks noGrp="1"/>
          </p:cNvSpPr>
          <p:nvPr>
            <p:ph type="sldNum" sz="quarter" idx="12"/>
          </p:nvPr>
        </p:nvSpPr>
        <p:spPr/>
        <p:txBody>
          <a:bodyPr/>
          <a:lstStyle/>
          <a:p>
            <a:fld id="{7DB8656E-A64D-4224-BA07-37D0C347CFBD}" type="slidenum">
              <a:rPr lang="fr-FR">
                <a:solidFill>
                  <a:srgbClr val="464653"/>
                </a:solidFill>
                <a:latin typeface="Gill Sans MT"/>
              </a:rPr>
              <a:pPr/>
              <a:t>4</a:t>
            </a:fld>
            <a:endParaRPr lang="fr-FR">
              <a:solidFill>
                <a:srgbClr val="464653"/>
              </a:solidFill>
              <a:latin typeface="Gill Sans MT"/>
            </a:endParaRPr>
          </a:p>
        </p:txBody>
      </p:sp>
      <p:sp>
        <p:nvSpPr>
          <p:cNvPr id="10" name="Espace réservé du pied de page 3"/>
          <p:cNvSpPr txBox="1">
            <a:spLocks/>
          </p:cNvSpPr>
          <p:nvPr/>
        </p:nvSpPr>
        <p:spPr>
          <a:xfrm>
            <a:off x="2783632" y="6356351"/>
            <a:ext cx="6336704" cy="501651"/>
          </a:xfrm>
          <a:prstGeom prst="rect">
            <a:avLst/>
          </a:prstGeom>
        </p:spPr>
        <p:txBody>
          <a:bodyPr vert="horz"/>
          <a:lstStyle>
            <a:defPPr>
              <a:defRPr lang="fr-FR"/>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fr-FR" dirty="0">
              <a:solidFill>
                <a:srgbClr val="464653"/>
              </a:solidFill>
              <a:latin typeface="Gill Sans MT"/>
            </a:endParaRPr>
          </a:p>
        </p:txBody>
      </p:sp>
      <p:sp>
        <p:nvSpPr>
          <p:cNvPr id="44" name="Espace réservé du pied de page 3"/>
          <p:cNvSpPr txBox="1">
            <a:spLocks/>
          </p:cNvSpPr>
          <p:nvPr/>
        </p:nvSpPr>
        <p:spPr>
          <a:xfrm>
            <a:off x="2783632" y="6356350"/>
            <a:ext cx="6336704" cy="468000"/>
          </a:xfrm>
          <a:prstGeom prst="rect">
            <a:avLst/>
          </a:prstGeom>
        </p:spPr>
        <p:txBody>
          <a:bodyPr vert="horz"/>
          <a:lstStyle>
            <a:defPPr>
              <a:defRPr lang="fr-FR"/>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200" i="1" dirty="0"/>
              <a:t> </a:t>
            </a:r>
            <a:endParaRPr lang="fr-FR" i="1" dirty="0"/>
          </a:p>
        </p:txBody>
      </p:sp>
      <p:cxnSp>
        <p:nvCxnSpPr>
          <p:cNvPr id="4" name="Connecteur droit avec flèche 3">
            <a:extLst>
              <a:ext uri="{FF2B5EF4-FFF2-40B4-BE49-F238E27FC236}">
                <a16:creationId xmlns:a16="http://schemas.microsoft.com/office/drawing/2014/main" id="{A957E3D2-FC56-EEE8-308D-F52CF090CE9A}"/>
              </a:ext>
            </a:extLst>
          </p:cNvPr>
          <p:cNvCxnSpPr>
            <a:cxnSpLocks/>
          </p:cNvCxnSpPr>
          <p:nvPr/>
        </p:nvCxnSpPr>
        <p:spPr>
          <a:xfrm flipV="1">
            <a:off x="6892876" y="1576741"/>
            <a:ext cx="0" cy="432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a:extLst>
              <a:ext uri="{FF2B5EF4-FFF2-40B4-BE49-F238E27FC236}">
                <a16:creationId xmlns:a16="http://schemas.microsoft.com/office/drawing/2014/main" id="{BA398FC5-2886-0BAB-8190-04BF6ED88923}"/>
              </a:ext>
            </a:extLst>
          </p:cNvPr>
          <p:cNvCxnSpPr>
            <a:cxnSpLocks/>
          </p:cNvCxnSpPr>
          <p:nvPr/>
        </p:nvCxnSpPr>
        <p:spPr>
          <a:xfrm>
            <a:off x="6892876" y="5896741"/>
            <a:ext cx="4500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6" name="Picture 2">
            <a:extLst>
              <a:ext uri="{FF2B5EF4-FFF2-40B4-BE49-F238E27FC236}">
                <a16:creationId xmlns:a16="http://schemas.microsoft.com/office/drawing/2014/main" id="{A4027F78-DC19-E99D-FF24-C7BA2BE73480}"/>
              </a:ext>
            </a:extLst>
          </p:cNvPr>
          <p:cNvPicPr>
            <a:picLocks noChangeAspect="1" noChangeArrowheads="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222468" y="1804990"/>
            <a:ext cx="257907" cy="2308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4" name="ZoneTexte 33">
            <a:extLst>
              <a:ext uri="{FF2B5EF4-FFF2-40B4-BE49-F238E27FC236}">
                <a16:creationId xmlns:a16="http://schemas.microsoft.com/office/drawing/2014/main" id="{626C6BBD-0345-5D4D-2232-BC02D48D4E44}"/>
              </a:ext>
            </a:extLst>
          </p:cNvPr>
          <p:cNvSpPr txBox="1"/>
          <p:nvPr/>
        </p:nvSpPr>
        <p:spPr>
          <a:xfrm rot="16200000">
            <a:off x="5673182" y="3321408"/>
            <a:ext cx="1512000" cy="369332"/>
          </a:xfrm>
          <a:prstGeom prst="rect">
            <a:avLst/>
          </a:prstGeom>
          <a:noFill/>
        </p:spPr>
        <p:txBody>
          <a:bodyPr wrap="square" rtlCol="0">
            <a:spAutoFit/>
          </a:bodyPr>
          <a:lstStyle/>
          <a:p>
            <a:pPr algn="ctr"/>
            <a:r>
              <a:rPr lang="fr-FR" dirty="0"/>
              <a:t>Distance (km)</a:t>
            </a:r>
          </a:p>
        </p:txBody>
      </p:sp>
      <p:sp>
        <p:nvSpPr>
          <p:cNvPr id="8" name="ZoneTexte 7">
            <a:extLst>
              <a:ext uri="{FF2B5EF4-FFF2-40B4-BE49-F238E27FC236}">
                <a16:creationId xmlns:a16="http://schemas.microsoft.com/office/drawing/2014/main" id="{594A8FE9-102B-C13C-9763-016F08593952}"/>
              </a:ext>
            </a:extLst>
          </p:cNvPr>
          <p:cNvSpPr txBox="1"/>
          <p:nvPr/>
        </p:nvSpPr>
        <p:spPr>
          <a:xfrm>
            <a:off x="7704779" y="5939988"/>
            <a:ext cx="2725493" cy="369332"/>
          </a:xfrm>
          <a:prstGeom prst="rect">
            <a:avLst/>
          </a:prstGeom>
          <a:noFill/>
        </p:spPr>
        <p:txBody>
          <a:bodyPr wrap="square" rtlCol="0">
            <a:spAutoFit/>
          </a:bodyPr>
          <a:lstStyle/>
          <a:p>
            <a:pPr algn="ctr"/>
            <a:r>
              <a:rPr lang="fr-FR" dirty="0"/>
              <a:t>Flux de déplacements</a:t>
            </a:r>
          </a:p>
        </p:txBody>
      </p:sp>
      <p:cxnSp>
        <p:nvCxnSpPr>
          <p:cNvPr id="41" name="Connecteur droit 40">
            <a:extLst>
              <a:ext uri="{FF2B5EF4-FFF2-40B4-BE49-F238E27FC236}">
                <a16:creationId xmlns:a16="http://schemas.microsoft.com/office/drawing/2014/main" id="{AC121F15-5454-3B4F-E06A-DC0E7AB3FFB8}"/>
              </a:ext>
            </a:extLst>
          </p:cNvPr>
          <p:cNvCxnSpPr>
            <a:cxnSpLocks/>
          </p:cNvCxnSpPr>
          <p:nvPr/>
        </p:nvCxnSpPr>
        <p:spPr>
          <a:xfrm rot="-300000">
            <a:off x="6894506" y="2176473"/>
            <a:ext cx="4428000" cy="361197"/>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47" name="Connecteur droit 46">
            <a:extLst>
              <a:ext uri="{FF2B5EF4-FFF2-40B4-BE49-F238E27FC236}">
                <a16:creationId xmlns:a16="http://schemas.microsoft.com/office/drawing/2014/main" id="{6EA22CD6-0295-690D-BB69-B7C54F681880}"/>
              </a:ext>
            </a:extLst>
          </p:cNvPr>
          <p:cNvCxnSpPr>
            <a:cxnSpLocks/>
          </p:cNvCxnSpPr>
          <p:nvPr/>
        </p:nvCxnSpPr>
        <p:spPr>
          <a:xfrm>
            <a:off x="6866669" y="1736267"/>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necteur droit 47">
            <a:extLst>
              <a:ext uri="{FF2B5EF4-FFF2-40B4-BE49-F238E27FC236}">
                <a16:creationId xmlns:a16="http://schemas.microsoft.com/office/drawing/2014/main" id="{DBAEE4AD-D70A-1DC4-63B9-57C933FAC120}"/>
              </a:ext>
            </a:extLst>
          </p:cNvPr>
          <p:cNvCxnSpPr>
            <a:cxnSpLocks/>
          </p:cNvCxnSpPr>
          <p:nvPr/>
        </p:nvCxnSpPr>
        <p:spPr>
          <a:xfrm>
            <a:off x="6866669" y="3464459"/>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Connecteur droit 48">
            <a:extLst>
              <a:ext uri="{FF2B5EF4-FFF2-40B4-BE49-F238E27FC236}">
                <a16:creationId xmlns:a16="http://schemas.microsoft.com/office/drawing/2014/main" id="{91F0DB0A-A1CF-F11A-4CDA-C5CE2702CFBF}"/>
              </a:ext>
            </a:extLst>
          </p:cNvPr>
          <p:cNvCxnSpPr>
            <a:cxnSpLocks/>
          </p:cNvCxnSpPr>
          <p:nvPr/>
        </p:nvCxnSpPr>
        <p:spPr>
          <a:xfrm>
            <a:off x="6866669" y="2600363"/>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4684B98F-FCFF-E665-211A-34C577F08487}"/>
              </a:ext>
            </a:extLst>
          </p:cNvPr>
          <p:cNvCxnSpPr>
            <a:cxnSpLocks/>
          </p:cNvCxnSpPr>
          <p:nvPr/>
        </p:nvCxnSpPr>
        <p:spPr>
          <a:xfrm>
            <a:off x="6866669" y="4328555"/>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Connecteur droit 56">
            <a:extLst>
              <a:ext uri="{FF2B5EF4-FFF2-40B4-BE49-F238E27FC236}">
                <a16:creationId xmlns:a16="http://schemas.microsoft.com/office/drawing/2014/main" id="{72BFCC62-2B43-90FE-5E82-F29EE46711F2}"/>
              </a:ext>
            </a:extLst>
          </p:cNvPr>
          <p:cNvCxnSpPr>
            <a:cxnSpLocks/>
          </p:cNvCxnSpPr>
          <p:nvPr/>
        </p:nvCxnSpPr>
        <p:spPr>
          <a:xfrm>
            <a:off x="6866669" y="5192651"/>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ZoneTexte 64">
            <a:extLst>
              <a:ext uri="{FF2B5EF4-FFF2-40B4-BE49-F238E27FC236}">
                <a16:creationId xmlns:a16="http://schemas.microsoft.com/office/drawing/2014/main" id="{123681AA-D3BC-8A34-E2B5-2DDBE25BBF70}"/>
              </a:ext>
            </a:extLst>
          </p:cNvPr>
          <p:cNvSpPr txBox="1"/>
          <p:nvPr/>
        </p:nvSpPr>
        <p:spPr>
          <a:xfrm>
            <a:off x="6866668" y="5880919"/>
            <a:ext cx="838109" cy="230832"/>
          </a:xfrm>
          <a:prstGeom prst="rect">
            <a:avLst/>
          </a:prstGeom>
          <a:noFill/>
        </p:spPr>
        <p:txBody>
          <a:bodyPr wrap="square" rtlCol="0">
            <a:spAutoFit/>
          </a:bodyPr>
          <a:lstStyle/>
          <a:p>
            <a:pPr algn="ctr"/>
            <a:r>
              <a:rPr lang="fr-FR" sz="900" dirty="0"/>
              <a:t>Très faibles</a:t>
            </a:r>
          </a:p>
        </p:txBody>
      </p:sp>
      <p:sp>
        <p:nvSpPr>
          <p:cNvPr id="66" name="ZoneTexte 65">
            <a:extLst>
              <a:ext uri="{FF2B5EF4-FFF2-40B4-BE49-F238E27FC236}">
                <a16:creationId xmlns:a16="http://schemas.microsoft.com/office/drawing/2014/main" id="{6B31012B-A5D7-CF1F-30A4-DC149031CB2A}"/>
              </a:ext>
            </a:extLst>
          </p:cNvPr>
          <p:cNvSpPr txBox="1"/>
          <p:nvPr/>
        </p:nvSpPr>
        <p:spPr>
          <a:xfrm>
            <a:off x="10504120" y="5880919"/>
            <a:ext cx="838109" cy="230832"/>
          </a:xfrm>
          <a:prstGeom prst="rect">
            <a:avLst/>
          </a:prstGeom>
          <a:noFill/>
        </p:spPr>
        <p:txBody>
          <a:bodyPr wrap="square" rtlCol="0">
            <a:spAutoFit/>
          </a:bodyPr>
          <a:lstStyle/>
          <a:p>
            <a:pPr algn="ctr"/>
            <a:r>
              <a:rPr lang="fr-FR" sz="900" dirty="0"/>
              <a:t>Très forts</a:t>
            </a:r>
          </a:p>
        </p:txBody>
      </p:sp>
      <p:pic>
        <p:nvPicPr>
          <p:cNvPr id="1028" name="Picture 4" descr="snowboard Icon 4577445">
            <a:extLst>
              <a:ext uri="{FF2B5EF4-FFF2-40B4-BE49-F238E27FC236}">
                <a16:creationId xmlns:a16="http://schemas.microsoft.com/office/drawing/2014/main" id="{780B1B9A-7C9A-2085-06D7-7DE7F27E9944}"/>
              </a:ext>
            </a:extLst>
          </p:cNvPr>
          <p:cNvPicPr>
            <a:picLocks noChangeAspect="1" noChangeArrowheads="1"/>
          </p:cNvPicPr>
          <p:nvPr/>
        </p:nvPicPr>
        <p:blipFill rotWithShape="1">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l="4185" t="20551" r="2322" b="22374"/>
          <a:stretch/>
        </p:blipFill>
        <p:spPr bwMode="auto">
          <a:xfrm>
            <a:off x="7221942" y="4005064"/>
            <a:ext cx="688050" cy="420036"/>
          </a:xfrm>
          <a:prstGeom prst="rect">
            <a:avLst/>
          </a:prstGeom>
          <a:noFill/>
          <a:extLst>
            <a:ext uri="{909E8E84-426E-40DD-AFC4-6F175D3DCCD1}">
              <a14:hiddenFill xmlns:a14="http://schemas.microsoft.com/office/drawing/2010/main">
                <a:solidFill>
                  <a:srgbClr val="FFFFFF"/>
                </a:solidFill>
              </a14:hiddenFill>
            </a:ext>
          </a:extLst>
        </p:spPr>
      </p:pic>
      <p:pic>
        <p:nvPicPr>
          <p:cNvPr id="73" name="Image 72" descr="Afficher l'image d'origine">
            <a:extLst>
              <a:ext uri="{FF2B5EF4-FFF2-40B4-BE49-F238E27FC236}">
                <a16:creationId xmlns:a16="http://schemas.microsoft.com/office/drawing/2014/main" id="{CA8FF182-AD5D-E7AC-1513-6C7FE6254260}"/>
              </a:ext>
            </a:extLst>
          </p:cNvPr>
          <p:cNvPicPr/>
          <p:nvPr/>
        </p:nvPicPr>
        <p:blipFill rotWithShape="1">
          <a:blip r:embed="rId6">
            <a:extLst>
              <a:ext uri="{BEBA8EAE-BF5A-486C-A8C5-ECC9F3942E4B}">
                <a14:imgProps xmlns:a14="http://schemas.microsoft.com/office/drawing/2010/main">
                  <a14:imgLayer r:embed="rId7">
                    <a14:imgEffect>
                      <a14:saturation sat="33000"/>
                    </a14:imgEffect>
                  </a14:imgLayer>
                </a14:imgProps>
              </a:ext>
              <a:ext uri="{28A0092B-C50C-407E-A947-70E740481C1C}">
                <a14:useLocalDpi xmlns:a14="http://schemas.microsoft.com/office/drawing/2010/main"/>
              </a:ext>
            </a:extLst>
          </a:blip>
          <a:srcRect l="2496" t="2015" r="2513" b="2405"/>
          <a:stretch/>
        </p:blipFill>
        <p:spPr bwMode="auto">
          <a:xfrm>
            <a:off x="8403337" y="3421670"/>
            <a:ext cx="946815" cy="943434"/>
          </a:xfrm>
          <a:prstGeom prst="rect">
            <a:avLst/>
          </a:prstGeom>
          <a:noFill/>
          <a:ln>
            <a:noFill/>
          </a:ln>
          <a:extLst>
            <a:ext uri="{53640926-AAD7-44D8-BBD7-CCE9431645EC}">
              <a14:shadowObscured xmlns:a14="http://schemas.microsoft.com/office/drawing/2010/main"/>
            </a:ext>
          </a:extLst>
        </p:spPr>
      </p:pic>
      <p:pic>
        <p:nvPicPr>
          <p:cNvPr id="76" name="Image 75">
            <a:extLst>
              <a:ext uri="{FF2B5EF4-FFF2-40B4-BE49-F238E27FC236}">
                <a16:creationId xmlns:a16="http://schemas.microsoft.com/office/drawing/2014/main" id="{B5BB7BB2-9805-D7BE-C4C6-EF86EEF011B0}"/>
              </a:ext>
            </a:extLst>
          </p:cNvPr>
          <p:cNvPicPr>
            <a:picLocks noChangeAspect="1"/>
          </p:cNvPicPr>
          <p:nvPr/>
        </p:nvPicPr>
        <p:blipFill rotWithShape="1">
          <a:blip r:embed="rId8" cstate="print">
            <a:duotone>
              <a:schemeClr val="accent1">
                <a:shade val="45000"/>
                <a:satMod val="135000"/>
              </a:schemeClr>
              <a:prstClr val="white"/>
            </a:duotone>
            <a:extLst>
              <a:ext uri="{28A0092B-C50C-407E-A947-70E740481C1C}">
                <a14:useLocalDpi xmlns:a14="http://schemas.microsoft.com/office/drawing/2010/main" val="0"/>
              </a:ext>
            </a:extLst>
          </a:blip>
          <a:srcRect l="3505" t="34612" r="4426" b="22804"/>
          <a:stretch/>
        </p:blipFill>
        <p:spPr>
          <a:xfrm>
            <a:off x="7737451" y="4560920"/>
            <a:ext cx="666443" cy="308240"/>
          </a:xfrm>
          <a:prstGeom prst="rect">
            <a:avLst/>
          </a:prstGeom>
        </p:spPr>
      </p:pic>
      <p:pic>
        <p:nvPicPr>
          <p:cNvPr id="78" name="Image 77">
            <a:extLst>
              <a:ext uri="{FF2B5EF4-FFF2-40B4-BE49-F238E27FC236}">
                <a16:creationId xmlns:a16="http://schemas.microsoft.com/office/drawing/2014/main" id="{0DA5E5A0-EE6B-46B0-9180-70149C1B5BF0}"/>
              </a:ext>
            </a:extLst>
          </p:cNvPr>
          <p:cNvPicPr>
            <a:picLocks noChangeAspect="1"/>
          </p:cNvPicPr>
          <p:nvPr/>
        </p:nvPicPr>
        <p:blipFill rotWithShape="1">
          <a:blip r:embed="rId9" cstate="print">
            <a:duotone>
              <a:schemeClr val="accent1">
                <a:shade val="45000"/>
                <a:satMod val="135000"/>
              </a:schemeClr>
              <a:prstClr val="white"/>
            </a:duotone>
            <a:extLst>
              <a:ext uri="{28A0092B-C50C-407E-A947-70E740481C1C}">
                <a14:useLocalDpi xmlns:a14="http://schemas.microsoft.com/office/drawing/2010/main" val="0"/>
              </a:ext>
            </a:extLst>
          </a:blip>
          <a:srcRect l="18435" t="31758" r="17893" b="30535"/>
          <a:stretch/>
        </p:blipFill>
        <p:spPr>
          <a:xfrm flipH="1">
            <a:off x="7117046" y="3429000"/>
            <a:ext cx="720938" cy="426944"/>
          </a:xfrm>
          <a:prstGeom prst="rect">
            <a:avLst/>
          </a:prstGeom>
        </p:spPr>
      </p:pic>
      <p:pic>
        <p:nvPicPr>
          <p:cNvPr id="84" name="Image 83" descr="Afficher l'image d'origine">
            <a:extLst>
              <a:ext uri="{FF2B5EF4-FFF2-40B4-BE49-F238E27FC236}">
                <a16:creationId xmlns:a16="http://schemas.microsoft.com/office/drawing/2014/main" id="{17786C5F-D384-88BF-E864-91EFFDCF8BF7}"/>
              </a:ext>
            </a:extLst>
          </p:cNvPr>
          <p:cNvPicPr/>
          <p:nvPr/>
        </p:nvPicPr>
        <p:blipFill rotWithShape="1">
          <a:blip r:embed="rId10" cstate="print">
            <a:extLst>
              <a:ext uri="{BEBA8EAE-BF5A-486C-A8C5-ECC9F3942E4B}">
                <a14:imgProps xmlns:a14="http://schemas.microsoft.com/office/drawing/2010/main">
                  <a14:imgLayer r:embed="rId11">
                    <a14:imgEffect>
                      <a14:saturation sat="33000"/>
                    </a14:imgEffect>
                  </a14:imgLayer>
                </a14:imgProps>
              </a:ext>
              <a:ext uri="{28A0092B-C50C-407E-A947-70E740481C1C}">
                <a14:useLocalDpi xmlns:a14="http://schemas.microsoft.com/office/drawing/2010/main" val="0"/>
              </a:ext>
            </a:extLst>
          </a:blip>
          <a:srcRect l="-1" r="-597" b="412"/>
          <a:stretch/>
        </p:blipFill>
        <p:spPr bwMode="auto">
          <a:xfrm>
            <a:off x="7520662" y="2613687"/>
            <a:ext cx="605354" cy="599289"/>
          </a:xfrm>
          <a:prstGeom prst="rect">
            <a:avLst/>
          </a:prstGeom>
          <a:noFill/>
          <a:ln>
            <a:noFill/>
          </a:ln>
        </p:spPr>
      </p:pic>
      <p:pic>
        <p:nvPicPr>
          <p:cNvPr id="85" name="Picture 14" descr="Afficher l'image d'origine">
            <a:extLst>
              <a:ext uri="{FF2B5EF4-FFF2-40B4-BE49-F238E27FC236}">
                <a16:creationId xmlns:a16="http://schemas.microsoft.com/office/drawing/2014/main" id="{67F6477A-F112-10ED-61A0-64E3A81ECD73}"/>
              </a:ext>
            </a:extLst>
          </p:cNvPr>
          <p:cNvPicPr>
            <a:picLocks noChangeAspect="1" noChangeArrowheads="1"/>
          </p:cNvPicPr>
          <p:nvPr/>
        </p:nvPicPr>
        <p:blipFill rotWithShape="1">
          <a:blip r:embed="rId12" cstate="print">
            <a:duotone>
              <a:schemeClr val="accent1">
                <a:shade val="45000"/>
                <a:satMod val="135000"/>
              </a:schemeClr>
              <a:prstClr val="white"/>
            </a:duotone>
            <a:extLst>
              <a:ext uri="{28A0092B-C50C-407E-A947-70E740481C1C}">
                <a14:useLocalDpi xmlns:a14="http://schemas.microsoft.com/office/drawing/2010/main" val="0"/>
              </a:ext>
            </a:extLst>
          </a:blip>
          <a:srcRect l="25251" t="8966" r="24840" b="12933"/>
          <a:stretch/>
        </p:blipFill>
        <p:spPr bwMode="auto">
          <a:xfrm flipH="1">
            <a:off x="9048328" y="5301208"/>
            <a:ext cx="272850" cy="432000"/>
          </a:xfrm>
          <a:prstGeom prst="rect">
            <a:avLst/>
          </a:prstGeom>
          <a:noFill/>
          <a:extLst>
            <a:ext uri="{909E8E84-426E-40DD-AFC4-6F175D3DCCD1}">
              <a14:hiddenFill xmlns:a14="http://schemas.microsoft.com/office/drawing/2010/main">
                <a:solidFill>
                  <a:srgbClr val="FFFFFF"/>
                </a:solidFill>
              </a14:hiddenFill>
            </a:ext>
          </a:extLst>
        </p:spPr>
      </p:pic>
      <p:cxnSp>
        <p:nvCxnSpPr>
          <p:cNvPr id="93" name="Connecteur droit 92">
            <a:extLst>
              <a:ext uri="{FF2B5EF4-FFF2-40B4-BE49-F238E27FC236}">
                <a16:creationId xmlns:a16="http://schemas.microsoft.com/office/drawing/2014/main" id="{CC4EC69E-ABE3-3C32-147B-5CB5F9A9C922}"/>
              </a:ext>
            </a:extLst>
          </p:cNvPr>
          <p:cNvCxnSpPr>
            <a:cxnSpLocks/>
          </p:cNvCxnSpPr>
          <p:nvPr/>
        </p:nvCxnSpPr>
        <p:spPr>
          <a:xfrm rot="300000" flipV="1">
            <a:off x="6896238" y="4932102"/>
            <a:ext cx="4459709" cy="389395"/>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94" name="Connecteur droit 93">
            <a:extLst>
              <a:ext uri="{FF2B5EF4-FFF2-40B4-BE49-F238E27FC236}">
                <a16:creationId xmlns:a16="http://schemas.microsoft.com/office/drawing/2014/main" id="{2B224B18-E451-9C0B-6C8E-6BB273508C74}"/>
              </a:ext>
            </a:extLst>
          </p:cNvPr>
          <p:cNvCxnSpPr>
            <a:cxnSpLocks/>
          </p:cNvCxnSpPr>
          <p:nvPr/>
        </p:nvCxnSpPr>
        <p:spPr>
          <a:xfrm rot="420000" flipV="1">
            <a:off x="6906750" y="4190400"/>
            <a:ext cx="4428000" cy="577088"/>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pic>
        <p:nvPicPr>
          <p:cNvPr id="90" name="Image 89">
            <a:extLst>
              <a:ext uri="{FF2B5EF4-FFF2-40B4-BE49-F238E27FC236}">
                <a16:creationId xmlns:a16="http://schemas.microsoft.com/office/drawing/2014/main" id="{726CE300-3CEC-0A83-B6B5-BFBBF5B24D76}"/>
              </a:ext>
            </a:extLst>
          </p:cNvPr>
          <p:cNvPicPr>
            <a:picLocks noChangeAspect="1"/>
          </p:cNvPicPr>
          <p:nvPr/>
        </p:nvPicPr>
        <p:blipFill rotWithShape="1">
          <a:blip r:embed="rId13" cstate="print">
            <a:duotone>
              <a:schemeClr val="accent1">
                <a:shade val="45000"/>
                <a:satMod val="135000"/>
              </a:schemeClr>
              <a:prstClr val="white"/>
            </a:duotone>
            <a:extLst>
              <a:ext uri="{28A0092B-C50C-407E-A947-70E740481C1C}">
                <a14:useLocalDpi xmlns:a14="http://schemas.microsoft.com/office/drawing/2010/main" val="0"/>
              </a:ext>
            </a:extLst>
          </a:blip>
          <a:srcRect l="7072" t="16842" r="6484" b="17507"/>
          <a:stretch/>
        </p:blipFill>
        <p:spPr>
          <a:xfrm flipH="1">
            <a:off x="8636814" y="2685695"/>
            <a:ext cx="497314" cy="373426"/>
          </a:xfrm>
          <a:prstGeom prst="rect">
            <a:avLst/>
          </a:prstGeom>
        </p:spPr>
      </p:pic>
      <p:sp>
        <p:nvSpPr>
          <p:cNvPr id="92" name="ZoneTexte 91">
            <a:extLst>
              <a:ext uri="{FF2B5EF4-FFF2-40B4-BE49-F238E27FC236}">
                <a16:creationId xmlns:a16="http://schemas.microsoft.com/office/drawing/2014/main" id="{8F1E60F1-FF4C-4D17-E114-68B2F9773578}"/>
              </a:ext>
            </a:extLst>
          </p:cNvPr>
          <p:cNvSpPr txBox="1"/>
          <p:nvPr/>
        </p:nvSpPr>
        <p:spPr>
          <a:xfrm>
            <a:off x="9062120" y="2745995"/>
            <a:ext cx="323113" cy="369332"/>
          </a:xfrm>
          <a:prstGeom prst="rect">
            <a:avLst/>
          </a:prstGeom>
          <a:noFill/>
          <a:ln>
            <a:noFill/>
          </a:ln>
        </p:spPr>
        <p:txBody>
          <a:bodyPr wrap="square" rtlCol="0">
            <a:spAutoFit/>
          </a:bodyPr>
          <a:lstStyle/>
          <a:p>
            <a:r>
              <a:rPr lang="fr-FR" dirty="0">
                <a:solidFill>
                  <a:schemeClr val="accent1">
                    <a:lumMod val="75000"/>
                  </a:schemeClr>
                </a:solidFill>
              </a:rPr>
              <a:t>+</a:t>
            </a:r>
          </a:p>
        </p:txBody>
      </p:sp>
      <p:pic>
        <p:nvPicPr>
          <p:cNvPr id="95" name="Picture 7" descr="Afficher l'image d'origine">
            <a:extLst>
              <a:ext uri="{FF2B5EF4-FFF2-40B4-BE49-F238E27FC236}">
                <a16:creationId xmlns:a16="http://schemas.microsoft.com/office/drawing/2014/main" id="{0F7A33EF-EC07-7B9C-8B4E-0620ECE3ADED}"/>
              </a:ext>
            </a:extLst>
          </p:cNvPr>
          <p:cNvPicPr>
            <a:picLocks noChangeAspect="1" noChangeArrowheads="1"/>
          </p:cNvPicPr>
          <p:nvPr/>
        </p:nvPicPr>
        <p:blipFill>
          <a:blip r:embed="rId1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8932016" y="4716311"/>
            <a:ext cx="490144" cy="312227"/>
          </a:xfrm>
          <a:prstGeom prst="rect">
            <a:avLst/>
          </a:prstGeom>
          <a:noFill/>
          <a:extLst>
            <a:ext uri="{909E8E84-426E-40DD-AFC4-6F175D3DCCD1}">
              <a14:hiddenFill xmlns:a14="http://schemas.microsoft.com/office/drawing/2010/main">
                <a:solidFill>
                  <a:srgbClr val="FFFFFF"/>
                </a:solidFill>
              </a14:hiddenFill>
            </a:ext>
          </a:extLst>
        </p:spPr>
      </p:pic>
      <p:grpSp>
        <p:nvGrpSpPr>
          <p:cNvPr id="107" name="Groupe 106">
            <a:extLst>
              <a:ext uri="{FF2B5EF4-FFF2-40B4-BE49-F238E27FC236}">
                <a16:creationId xmlns:a16="http://schemas.microsoft.com/office/drawing/2014/main" id="{F1FE16D9-63EF-E46D-EE01-068753142AA7}"/>
              </a:ext>
            </a:extLst>
          </p:cNvPr>
          <p:cNvGrpSpPr/>
          <p:nvPr/>
        </p:nvGrpSpPr>
        <p:grpSpPr>
          <a:xfrm>
            <a:off x="9848458" y="4507964"/>
            <a:ext cx="500033" cy="361196"/>
            <a:chOff x="5888736" y="4747023"/>
            <a:chExt cx="687133" cy="496347"/>
          </a:xfrm>
        </p:grpSpPr>
        <p:pic>
          <p:nvPicPr>
            <p:cNvPr id="108" name="Picture 7" descr="Afficher l'image d'origine">
              <a:extLst>
                <a:ext uri="{FF2B5EF4-FFF2-40B4-BE49-F238E27FC236}">
                  <a16:creationId xmlns:a16="http://schemas.microsoft.com/office/drawing/2014/main" id="{CF12A1A5-E67F-EFE0-C134-F0DDAB296746}"/>
                </a:ext>
              </a:extLst>
            </p:cNvPr>
            <p:cNvPicPr>
              <a:picLocks noChangeAspect="1" noChangeArrowheads="1"/>
            </p:cNvPicPr>
            <p:nvPr/>
          </p:nvPicPr>
          <p:blipFill>
            <a:blip r:embed="rId1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5888736" y="4805659"/>
              <a:ext cx="687133" cy="437711"/>
            </a:xfrm>
            <a:prstGeom prst="rect">
              <a:avLst/>
            </a:prstGeom>
            <a:noFill/>
            <a:extLst>
              <a:ext uri="{909E8E84-426E-40DD-AFC4-6F175D3DCCD1}">
                <a14:hiddenFill xmlns:a14="http://schemas.microsoft.com/office/drawing/2010/main">
                  <a:solidFill>
                    <a:srgbClr val="FFFFFF"/>
                  </a:solidFill>
                </a14:hiddenFill>
              </a:ext>
            </a:extLst>
          </p:spPr>
        </p:pic>
        <p:sp>
          <p:nvSpPr>
            <p:cNvPr id="109" name="Rectangle : coins arrondis 108">
              <a:extLst>
                <a:ext uri="{FF2B5EF4-FFF2-40B4-BE49-F238E27FC236}">
                  <a16:creationId xmlns:a16="http://schemas.microsoft.com/office/drawing/2014/main" id="{35574E1A-6746-CBCC-E49C-AB3E69228518}"/>
                </a:ext>
              </a:extLst>
            </p:cNvPr>
            <p:cNvSpPr/>
            <p:nvPr/>
          </p:nvSpPr>
          <p:spPr>
            <a:xfrm rot="18586430">
              <a:off x="6218497" y="4994167"/>
              <a:ext cx="97200" cy="36000"/>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0" name="Picture 2" descr="Electricity Icon 4712679">
              <a:extLst>
                <a:ext uri="{FF2B5EF4-FFF2-40B4-BE49-F238E27FC236}">
                  <a16:creationId xmlns:a16="http://schemas.microsoft.com/office/drawing/2014/main" id="{EE18237C-8D45-C504-841A-F51F5031679D}"/>
                </a:ext>
              </a:extLst>
            </p:cNvPr>
            <p:cNvPicPr>
              <a:picLocks noChangeAspect="1" noChangeArrowheads="1"/>
            </p:cNvPicPr>
            <p:nvPr/>
          </p:nvPicPr>
          <p:blipFill rotWithShape="1">
            <a:blip r:embed="rId15" cstate="print">
              <a:duotone>
                <a:schemeClr val="accent1">
                  <a:shade val="45000"/>
                  <a:satMod val="135000"/>
                </a:schemeClr>
                <a:prstClr val="white"/>
              </a:duotone>
              <a:extLst>
                <a:ext uri="{28A0092B-C50C-407E-A947-70E740481C1C}">
                  <a14:useLocalDpi xmlns:a14="http://schemas.microsoft.com/office/drawing/2010/main" val="0"/>
                </a:ext>
              </a:extLst>
            </a:blip>
            <a:srcRect l="31144" t="9956" r="28311" b="17984"/>
            <a:stretch/>
          </p:blipFill>
          <p:spPr bwMode="auto">
            <a:xfrm>
              <a:off x="6385319" y="4747023"/>
              <a:ext cx="102035" cy="188130"/>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13" name="Connecteur droit avec flèche 12">
            <a:extLst>
              <a:ext uri="{FF2B5EF4-FFF2-40B4-BE49-F238E27FC236}">
                <a16:creationId xmlns:a16="http://schemas.microsoft.com/office/drawing/2014/main" id="{7BA6B6B2-564B-0572-FC19-A0DF2E730BDB}"/>
              </a:ext>
            </a:extLst>
          </p:cNvPr>
          <p:cNvCxnSpPr>
            <a:cxnSpLocks/>
          </p:cNvCxnSpPr>
          <p:nvPr/>
        </p:nvCxnSpPr>
        <p:spPr>
          <a:xfrm flipV="1">
            <a:off x="6892876" y="1576741"/>
            <a:ext cx="0" cy="432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Connecteur droit avec flèche 85">
            <a:extLst>
              <a:ext uri="{FF2B5EF4-FFF2-40B4-BE49-F238E27FC236}">
                <a16:creationId xmlns:a16="http://schemas.microsoft.com/office/drawing/2014/main" id="{DA6C5B2A-9410-1BFC-3AB9-BAE5D83E0415}"/>
              </a:ext>
            </a:extLst>
          </p:cNvPr>
          <p:cNvCxnSpPr>
            <a:cxnSpLocks/>
          </p:cNvCxnSpPr>
          <p:nvPr/>
        </p:nvCxnSpPr>
        <p:spPr>
          <a:xfrm>
            <a:off x="1118444" y="5896741"/>
            <a:ext cx="4500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B12B3B27-3F79-81DC-5ADE-EB2C907F7645}"/>
              </a:ext>
            </a:extLst>
          </p:cNvPr>
          <p:cNvCxnSpPr>
            <a:cxnSpLocks/>
          </p:cNvCxnSpPr>
          <p:nvPr/>
        </p:nvCxnSpPr>
        <p:spPr>
          <a:xfrm rot="-300000">
            <a:off x="9298053" y="2311200"/>
            <a:ext cx="807864" cy="2194118"/>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62" name="Connecteur droit 61">
            <a:extLst>
              <a:ext uri="{FF2B5EF4-FFF2-40B4-BE49-F238E27FC236}">
                <a16:creationId xmlns:a16="http://schemas.microsoft.com/office/drawing/2014/main" id="{7DD7ECF1-E1A1-060C-7E6E-4B1C93499DEE}"/>
              </a:ext>
            </a:extLst>
          </p:cNvPr>
          <p:cNvCxnSpPr>
            <a:cxnSpLocks/>
          </p:cNvCxnSpPr>
          <p:nvPr/>
        </p:nvCxnSpPr>
        <p:spPr>
          <a:xfrm>
            <a:off x="10174710" y="2361141"/>
            <a:ext cx="437270" cy="2096096"/>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pic>
        <p:nvPicPr>
          <p:cNvPr id="2" name="Picture 6" descr="Car Icon 1566243">
            <a:extLst>
              <a:ext uri="{FF2B5EF4-FFF2-40B4-BE49-F238E27FC236}">
                <a16:creationId xmlns:a16="http://schemas.microsoft.com/office/drawing/2014/main" id="{82C29942-AF56-54B5-F38E-6A59A4F68A17}"/>
              </a:ext>
            </a:extLst>
          </p:cNvPr>
          <p:cNvPicPr>
            <a:picLocks noChangeAspect="1" noChangeArrowheads="1"/>
          </p:cNvPicPr>
          <p:nvPr/>
        </p:nvPicPr>
        <p:blipFill rotWithShape="1">
          <a:blip r:embed="rId16" cstate="print">
            <a:duotone>
              <a:schemeClr val="accent5">
                <a:shade val="45000"/>
                <a:satMod val="135000"/>
              </a:schemeClr>
              <a:prstClr val="white"/>
            </a:duotone>
            <a:extLst>
              <a:ext uri="{28A0092B-C50C-407E-A947-70E740481C1C}">
                <a14:useLocalDpi xmlns:a14="http://schemas.microsoft.com/office/drawing/2010/main" val="0"/>
              </a:ext>
            </a:extLst>
          </a:blip>
          <a:srcRect l="17653" t="25264" r="18502" b="26534"/>
          <a:stretch/>
        </p:blipFill>
        <p:spPr bwMode="auto">
          <a:xfrm>
            <a:off x="1999410" y="3254288"/>
            <a:ext cx="1784336" cy="1347142"/>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58B2D2C4-AC6D-9331-FEC5-F1064EA50763}"/>
              </a:ext>
            </a:extLst>
          </p:cNvPr>
          <p:cNvSpPr txBox="1"/>
          <p:nvPr/>
        </p:nvSpPr>
        <p:spPr>
          <a:xfrm>
            <a:off x="601602" y="1618072"/>
            <a:ext cx="532618" cy="230832"/>
          </a:xfrm>
          <a:prstGeom prst="rect">
            <a:avLst/>
          </a:prstGeom>
          <a:noFill/>
        </p:spPr>
        <p:txBody>
          <a:bodyPr wrap="square" rtlCol="0">
            <a:spAutoFit/>
          </a:bodyPr>
          <a:lstStyle/>
          <a:p>
            <a:pPr algn="r"/>
            <a:r>
              <a:rPr lang="fr-FR" sz="900" dirty="0"/>
              <a:t>10 000</a:t>
            </a:r>
          </a:p>
        </p:txBody>
      </p:sp>
      <p:sp>
        <p:nvSpPr>
          <p:cNvPr id="7" name="ZoneTexte 6">
            <a:extLst>
              <a:ext uri="{FF2B5EF4-FFF2-40B4-BE49-F238E27FC236}">
                <a16:creationId xmlns:a16="http://schemas.microsoft.com/office/drawing/2014/main" id="{754FC214-C6D1-18DC-53FA-04B91A584C27}"/>
              </a:ext>
            </a:extLst>
          </p:cNvPr>
          <p:cNvSpPr txBox="1"/>
          <p:nvPr/>
        </p:nvSpPr>
        <p:spPr>
          <a:xfrm>
            <a:off x="601602" y="2482168"/>
            <a:ext cx="532618" cy="230832"/>
          </a:xfrm>
          <a:prstGeom prst="rect">
            <a:avLst/>
          </a:prstGeom>
          <a:noFill/>
        </p:spPr>
        <p:txBody>
          <a:bodyPr wrap="square" rtlCol="0">
            <a:spAutoFit/>
          </a:bodyPr>
          <a:lstStyle/>
          <a:p>
            <a:pPr algn="r"/>
            <a:r>
              <a:rPr lang="fr-FR" sz="900" dirty="0"/>
              <a:t>1 000</a:t>
            </a:r>
          </a:p>
        </p:txBody>
      </p:sp>
      <p:sp>
        <p:nvSpPr>
          <p:cNvPr id="12" name="ZoneTexte 11">
            <a:extLst>
              <a:ext uri="{FF2B5EF4-FFF2-40B4-BE49-F238E27FC236}">
                <a16:creationId xmlns:a16="http://schemas.microsoft.com/office/drawing/2014/main" id="{FF5978FA-1CA0-562F-1389-08D64B219F4B}"/>
              </a:ext>
            </a:extLst>
          </p:cNvPr>
          <p:cNvSpPr txBox="1"/>
          <p:nvPr/>
        </p:nvSpPr>
        <p:spPr>
          <a:xfrm>
            <a:off x="601602" y="3346264"/>
            <a:ext cx="532618" cy="230832"/>
          </a:xfrm>
          <a:prstGeom prst="rect">
            <a:avLst/>
          </a:prstGeom>
          <a:noFill/>
        </p:spPr>
        <p:txBody>
          <a:bodyPr wrap="square" rtlCol="0">
            <a:spAutoFit/>
          </a:bodyPr>
          <a:lstStyle/>
          <a:p>
            <a:pPr algn="r"/>
            <a:r>
              <a:rPr lang="fr-FR" sz="900" dirty="0"/>
              <a:t>100</a:t>
            </a:r>
          </a:p>
        </p:txBody>
      </p:sp>
      <p:sp>
        <p:nvSpPr>
          <p:cNvPr id="14" name="ZoneTexte 13">
            <a:extLst>
              <a:ext uri="{FF2B5EF4-FFF2-40B4-BE49-F238E27FC236}">
                <a16:creationId xmlns:a16="http://schemas.microsoft.com/office/drawing/2014/main" id="{41FD680D-B265-B5AE-47EB-C7E91F2B5864}"/>
              </a:ext>
            </a:extLst>
          </p:cNvPr>
          <p:cNvSpPr txBox="1"/>
          <p:nvPr/>
        </p:nvSpPr>
        <p:spPr>
          <a:xfrm>
            <a:off x="601602" y="4210360"/>
            <a:ext cx="532618" cy="230832"/>
          </a:xfrm>
          <a:prstGeom prst="rect">
            <a:avLst/>
          </a:prstGeom>
          <a:noFill/>
        </p:spPr>
        <p:txBody>
          <a:bodyPr wrap="square" rtlCol="0">
            <a:spAutoFit/>
          </a:bodyPr>
          <a:lstStyle/>
          <a:p>
            <a:pPr algn="r"/>
            <a:r>
              <a:rPr lang="fr-FR" sz="900" dirty="0"/>
              <a:t>10</a:t>
            </a:r>
          </a:p>
        </p:txBody>
      </p:sp>
      <p:sp>
        <p:nvSpPr>
          <p:cNvPr id="15" name="ZoneTexte 14">
            <a:extLst>
              <a:ext uri="{FF2B5EF4-FFF2-40B4-BE49-F238E27FC236}">
                <a16:creationId xmlns:a16="http://schemas.microsoft.com/office/drawing/2014/main" id="{28520E94-1158-AA7C-D1D8-7893AE57A0AD}"/>
              </a:ext>
            </a:extLst>
          </p:cNvPr>
          <p:cNvSpPr txBox="1"/>
          <p:nvPr/>
        </p:nvSpPr>
        <p:spPr>
          <a:xfrm>
            <a:off x="601602" y="5074456"/>
            <a:ext cx="532618" cy="230832"/>
          </a:xfrm>
          <a:prstGeom prst="rect">
            <a:avLst/>
          </a:prstGeom>
          <a:noFill/>
        </p:spPr>
        <p:txBody>
          <a:bodyPr wrap="square" rtlCol="0">
            <a:spAutoFit/>
          </a:bodyPr>
          <a:lstStyle/>
          <a:p>
            <a:pPr algn="r"/>
            <a:r>
              <a:rPr lang="fr-FR" sz="900" dirty="0"/>
              <a:t>1</a:t>
            </a:r>
          </a:p>
        </p:txBody>
      </p:sp>
      <p:pic>
        <p:nvPicPr>
          <p:cNvPr id="19" name="Picture 2">
            <a:extLst>
              <a:ext uri="{FF2B5EF4-FFF2-40B4-BE49-F238E27FC236}">
                <a16:creationId xmlns:a16="http://schemas.microsoft.com/office/drawing/2014/main" id="{79038CF6-E26D-D6D5-3007-3F602C58E2A4}"/>
              </a:ext>
            </a:extLst>
          </p:cNvPr>
          <p:cNvPicPr>
            <a:picLocks noChangeAspect="1" noChangeArrowheads="1"/>
          </p:cNvPicPr>
          <p:nvPr/>
        </p:nvPicPr>
        <p:blipFill>
          <a:blip r:embed="rId17"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135674" y="1770037"/>
            <a:ext cx="814910" cy="7293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7" descr="Afficher l'image d'origine">
            <a:extLst>
              <a:ext uri="{FF2B5EF4-FFF2-40B4-BE49-F238E27FC236}">
                <a16:creationId xmlns:a16="http://schemas.microsoft.com/office/drawing/2014/main" id="{2A3E1F19-E6CD-BD61-49CB-8C140E9A26A0}"/>
              </a:ext>
            </a:extLst>
          </p:cNvPr>
          <p:cNvPicPr>
            <a:picLocks noChangeAspect="1" noChangeArrowheads="1"/>
          </p:cNvPicPr>
          <p:nvPr/>
        </p:nvPicPr>
        <p:blipFill>
          <a:blip r:embed="rId1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4715564" y="4929174"/>
            <a:ext cx="216024" cy="13761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0">
            <a:extLst>
              <a:ext uri="{FF2B5EF4-FFF2-40B4-BE49-F238E27FC236}">
                <a16:creationId xmlns:a16="http://schemas.microsoft.com/office/drawing/2014/main" id="{448113CD-0344-F155-B243-2C6CCE906D17}"/>
              </a:ext>
            </a:extLst>
          </p:cNvPr>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09764" y="3507508"/>
            <a:ext cx="354102" cy="3359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12" descr="Afficher l'image d'origine">
            <a:extLst>
              <a:ext uri="{FF2B5EF4-FFF2-40B4-BE49-F238E27FC236}">
                <a16:creationId xmlns:a16="http://schemas.microsoft.com/office/drawing/2014/main" id="{AEDE62D0-7D46-B29A-4D9D-16BCBFE22E0E}"/>
              </a:ext>
            </a:extLst>
          </p:cNvPr>
          <p:cNvPicPr>
            <a:picLocks noChangeAspect="1" noChangeArrowheads="1"/>
          </p:cNvPicPr>
          <p:nvPr/>
        </p:nvPicPr>
        <p:blipFill>
          <a:blip r:embed="rId18"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18906" y="3283959"/>
            <a:ext cx="577089" cy="5770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4" name="ZoneTexte 23">
            <a:extLst>
              <a:ext uri="{FF2B5EF4-FFF2-40B4-BE49-F238E27FC236}">
                <a16:creationId xmlns:a16="http://schemas.microsoft.com/office/drawing/2014/main" id="{F61D46B9-FB94-F9C6-E368-CC024925A393}"/>
              </a:ext>
            </a:extLst>
          </p:cNvPr>
          <p:cNvSpPr txBox="1"/>
          <p:nvPr/>
        </p:nvSpPr>
        <p:spPr>
          <a:xfrm rot="16200000">
            <a:off x="-109248" y="3318629"/>
            <a:ext cx="1512000" cy="369332"/>
          </a:xfrm>
          <a:prstGeom prst="rect">
            <a:avLst/>
          </a:prstGeom>
          <a:noFill/>
        </p:spPr>
        <p:txBody>
          <a:bodyPr wrap="square" rtlCol="0">
            <a:spAutoFit/>
          </a:bodyPr>
          <a:lstStyle/>
          <a:p>
            <a:pPr algn="ctr"/>
            <a:r>
              <a:rPr lang="fr-FR" dirty="0"/>
              <a:t>Distance (km)</a:t>
            </a:r>
          </a:p>
        </p:txBody>
      </p:sp>
      <p:sp>
        <p:nvSpPr>
          <p:cNvPr id="25" name="ZoneTexte 24">
            <a:extLst>
              <a:ext uri="{FF2B5EF4-FFF2-40B4-BE49-F238E27FC236}">
                <a16:creationId xmlns:a16="http://schemas.microsoft.com/office/drawing/2014/main" id="{86048FEB-E554-59F6-9598-7B4ACBDA428F}"/>
              </a:ext>
            </a:extLst>
          </p:cNvPr>
          <p:cNvSpPr txBox="1"/>
          <p:nvPr/>
        </p:nvSpPr>
        <p:spPr>
          <a:xfrm>
            <a:off x="1922349" y="5937209"/>
            <a:ext cx="2725493" cy="369332"/>
          </a:xfrm>
          <a:prstGeom prst="rect">
            <a:avLst/>
          </a:prstGeom>
          <a:noFill/>
        </p:spPr>
        <p:txBody>
          <a:bodyPr wrap="square" rtlCol="0">
            <a:spAutoFit/>
          </a:bodyPr>
          <a:lstStyle/>
          <a:p>
            <a:pPr algn="ctr"/>
            <a:r>
              <a:rPr lang="fr-FR" dirty="0"/>
              <a:t>Flux de déplacements</a:t>
            </a:r>
          </a:p>
        </p:txBody>
      </p:sp>
      <p:cxnSp>
        <p:nvCxnSpPr>
          <p:cNvPr id="26" name="Connecteur droit 25">
            <a:extLst>
              <a:ext uri="{FF2B5EF4-FFF2-40B4-BE49-F238E27FC236}">
                <a16:creationId xmlns:a16="http://schemas.microsoft.com/office/drawing/2014/main" id="{BCF303E6-0F57-F54F-721F-A835176FEC80}"/>
              </a:ext>
            </a:extLst>
          </p:cNvPr>
          <p:cNvCxnSpPr>
            <a:cxnSpLocks/>
          </p:cNvCxnSpPr>
          <p:nvPr/>
        </p:nvCxnSpPr>
        <p:spPr>
          <a:xfrm>
            <a:off x="1110445" y="2415792"/>
            <a:ext cx="4428000" cy="361197"/>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166BFAC8-5F85-964E-1764-6D839963277E}"/>
              </a:ext>
            </a:extLst>
          </p:cNvPr>
          <p:cNvCxnSpPr>
            <a:cxnSpLocks/>
          </p:cNvCxnSpPr>
          <p:nvPr/>
        </p:nvCxnSpPr>
        <p:spPr>
          <a:xfrm>
            <a:off x="1084239" y="1733488"/>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BDA9EDC4-34F9-CB43-D4F9-E293E417A28A}"/>
              </a:ext>
            </a:extLst>
          </p:cNvPr>
          <p:cNvCxnSpPr>
            <a:cxnSpLocks/>
          </p:cNvCxnSpPr>
          <p:nvPr/>
        </p:nvCxnSpPr>
        <p:spPr>
          <a:xfrm>
            <a:off x="1084239" y="3461680"/>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necteur droit 28">
            <a:extLst>
              <a:ext uri="{FF2B5EF4-FFF2-40B4-BE49-F238E27FC236}">
                <a16:creationId xmlns:a16="http://schemas.microsoft.com/office/drawing/2014/main" id="{D4F69AF8-66EE-D870-F557-F0A5347352C8}"/>
              </a:ext>
            </a:extLst>
          </p:cNvPr>
          <p:cNvCxnSpPr>
            <a:cxnSpLocks/>
          </p:cNvCxnSpPr>
          <p:nvPr/>
        </p:nvCxnSpPr>
        <p:spPr>
          <a:xfrm>
            <a:off x="1084239" y="2597584"/>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5A91568F-1680-5E61-6713-9B04E74DE4F8}"/>
              </a:ext>
            </a:extLst>
          </p:cNvPr>
          <p:cNvCxnSpPr>
            <a:cxnSpLocks/>
          </p:cNvCxnSpPr>
          <p:nvPr/>
        </p:nvCxnSpPr>
        <p:spPr>
          <a:xfrm>
            <a:off x="1084239" y="4325776"/>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a16="http://schemas.microsoft.com/office/drawing/2014/main" id="{842F2761-BF3F-B4D5-807B-F8878DDB2739}"/>
              </a:ext>
            </a:extLst>
          </p:cNvPr>
          <p:cNvCxnSpPr>
            <a:cxnSpLocks/>
          </p:cNvCxnSpPr>
          <p:nvPr/>
        </p:nvCxnSpPr>
        <p:spPr>
          <a:xfrm>
            <a:off x="1084239" y="5189872"/>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ZoneTexte 31">
            <a:extLst>
              <a:ext uri="{FF2B5EF4-FFF2-40B4-BE49-F238E27FC236}">
                <a16:creationId xmlns:a16="http://schemas.microsoft.com/office/drawing/2014/main" id="{AE85A8A0-9DE1-C130-18BF-745D28634A1E}"/>
              </a:ext>
            </a:extLst>
          </p:cNvPr>
          <p:cNvSpPr txBox="1"/>
          <p:nvPr/>
        </p:nvSpPr>
        <p:spPr>
          <a:xfrm>
            <a:off x="1084238" y="5878140"/>
            <a:ext cx="838109" cy="230832"/>
          </a:xfrm>
          <a:prstGeom prst="rect">
            <a:avLst/>
          </a:prstGeom>
          <a:noFill/>
        </p:spPr>
        <p:txBody>
          <a:bodyPr wrap="square" rtlCol="0">
            <a:spAutoFit/>
          </a:bodyPr>
          <a:lstStyle/>
          <a:p>
            <a:pPr algn="ctr"/>
            <a:r>
              <a:rPr lang="fr-FR" sz="900" dirty="0"/>
              <a:t>Très faibles</a:t>
            </a:r>
          </a:p>
        </p:txBody>
      </p:sp>
      <p:sp>
        <p:nvSpPr>
          <p:cNvPr id="36" name="ZoneTexte 35">
            <a:extLst>
              <a:ext uri="{FF2B5EF4-FFF2-40B4-BE49-F238E27FC236}">
                <a16:creationId xmlns:a16="http://schemas.microsoft.com/office/drawing/2014/main" id="{1DA9E957-E7D3-CAA9-5309-8BD355B8B2B6}"/>
              </a:ext>
            </a:extLst>
          </p:cNvPr>
          <p:cNvSpPr txBox="1"/>
          <p:nvPr/>
        </p:nvSpPr>
        <p:spPr>
          <a:xfrm>
            <a:off x="4721690" y="5878140"/>
            <a:ext cx="838109" cy="230832"/>
          </a:xfrm>
          <a:prstGeom prst="rect">
            <a:avLst/>
          </a:prstGeom>
          <a:noFill/>
        </p:spPr>
        <p:txBody>
          <a:bodyPr wrap="square" rtlCol="0">
            <a:spAutoFit/>
          </a:bodyPr>
          <a:lstStyle/>
          <a:p>
            <a:pPr algn="ctr"/>
            <a:r>
              <a:rPr lang="fr-FR" sz="900" dirty="0"/>
              <a:t>Très forts</a:t>
            </a:r>
          </a:p>
        </p:txBody>
      </p:sp>
      <p:sp>
        <p:nvSpPr>
          <p:cNvPr id="37" name="Flèche : droite 36">
            <a:extLst>
              <a:ext uri="{FF2B5EF4-FFF2-40B4-BE49-F238E27FC236}">
                <a16:creationId xmlns:a16="http://schemas.microsoft.com/office/drawing/2014/main" id="{8553CB6C-7248-9C34-223D-EED0F1C33F09}"/>
              </a:ext>
            </a:extLst>
          </p:cNvPr>
          <p:cNvSpPr/>
          <p:nvPr/>
        </p:nvSpPr>
        <p:spPr>
          <a:xfrm rot="15487187">
            <a:off x="4359810" y="2600790"/>
            <a:ext cx="118494" cy="72008"/>
          </a:xfrm>
          <a:prstGeom prst="righ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Flèche : droite 37">
            <a:extLst>
              <a:ext uri="{FF2B5EF4-FFF2-40B4-BE49-F238E27FC236}">
                <a16:creationId xmlns:a16="http://schemas.microsoft.com/office/drawing/2014/main" id="{BDED82ED-A3DA-C80C-562D-59C9ED3A7E90}"/>
              </a:ext>
            </a:extLst>
          </p:cNvPr>
          <p:cNvSpPr/>
          <p:nvPr/>
        </p:nvSpPr>
        <p:spPr>
          <a:xfrm rot="15487187">
            <a:off x="5058991" y="2652190"/>
            <a:ext cx="118494" cy="72008"/>
          </a:xfrm>
          <a:prstGeom prst="righ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Flèche : droite 38">
            <a:extLst>
              <a:ext uri="{FF2B5EF4-FFF2-40B4-BE49-F238E27FC236}">
                <a16:creationId xmlns:a16="http://schemas.microsoft.com/office/drawing/2014/main" id="{1907A78A-3E49-71E8-8BF6-8DF9F3C3F11F}"/>
              </a:ext>
            </a:extLst>
          </p:cNvPr>
          <p:cNvSpPr/>
          <p:nvPr/>
        </p:nvSpPr>
        <p:spPr>
          <a:xfrm rot="15758000">
            <a:off x="3735855" y="5105077"/>
            <a:ext cx="118494" cy="72008"/>
          </a:xfrm>
          <a:prstGeom prst="righ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Flèche : droite 39">
            <a:extLst>
              <a:ext uri="{FF2B5EF4-FFF2-40B4-BE49-F238E27FC236}">
                <a16:creationId xmlns:a16="http://schemas.microsoft.com/office/drawing/2014/main" id="{A1CDCFD6-E4E9-E402-6C6A-17FCBA15E3C3}"/>
              </a:ext>
            </a:extLst>
          </p:cNvPr>
          <p:cNvSpPr/>
          <p:nvPr/>
        </p:nvSpPr>
        <p:spPr>
          <a:xfrm rot="15758000">
            <a:off x="3943028" y="4879677"/>
            <a:ext cx="118494" cy="72008"/>
          </a:xfrm>
          <a:prstGeom prst="righ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Flèche : droite 41">
            <a:extLst>
              <a:ext uri="{FF2B5EF4-FFF2-40B4-BE49-F238E27FC236}">
                <a16:creationId xmlns:a16="http://schemas.microsoft.com/office/drawing/2014/main" id="{181356F1-9FEB-5A19-C799-10DB37217A29}"/>
              </a:ext>
            </a:extLst>
          </p:cNvPr>
          <p:cNvSpPr/>
          <p:nvPr/>
        </p:nvSpPr>
        <p:spPr>
          <a:xfrm rot="9912322">
            <a:off x="4439048" y="3997628"/>
            <a:ext cx="118494" cy="72008"/>
          </a:xfrm>
          <a:prstGeom prst="righ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Flèche : droite 42">
            <a:extLst>
              <a:ext uri="{FF2B5EF4-FFF2-40B4-BE49-F238E27FC236}">
                <a16:creationId xmlns:a16="http://schemas.microsoft.com/office/drawing/2014/main" id="{EF960EC7-69C2-5EDD-6B40-A378F38A0684}"/>
              </a:ext>
            </a:extLst>
          </p:cNvPr>
          <p:cNvSpPr/>
          <p:nvPr/>
        </p:nvSpPr>
        <p:spPr>
          <a:xfrm rot="9912322">
            <a:off x="4871096" y="3853612"/>
            <a:ext cx="118494" cy="72008"/>
          </a:xfrm>
          <a:prstGeom prst="righ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5" name="Picture 14" descr="Afficher l'image d'origine">
            <a:extLst>
              <a:ext uri="{FF2B5EF4-FFF2-40B4-BE49-F238E27FC236}">
                <a16:creationId xmlns:a16="http://schemas.microsoft.com/office/drawing/2014/main" id="{4F9F5FE5-6336-36B0-5DE4-9C8C95D6705A}"/>
              </a:ext>
            </a:extLst>
          </p:cNvPr>
          <p:cNvPicPr>
            <a:picLocks noChangeAspect="1" noChangeArrowheads="1"/>
          </p:cNvPicPr>
          <p:nvPr/>
        </p:nvPicPr>
        <p:blipFill rotWithShape="1">
          <a:blip r:embed="rId12" cstate="print">
            <a:duotone>
              <a:schemeClr val="accent1">
                <a:shade val="45000"/>
                <a:satMod val="135000"/>
              </a:schemeClr>
              <a:prstClr val="white"/>
            </a:duotone>
            <a:extLst>
              <a:ext uri="{28A0092B-C50C-407E-A947-70E740481C1C}">
                <a14:useLocalDpi xmlns:a14="http://schemas.microsoft.com/office/drawing/2010/main" val="0"/>
              </a:ext>
            </a:extLst>
          </a:blip>
          <a:srcRect l="25251" t="8966" r="24840" b="12933"/>
          <a:stretch/>
        </p:blipFill>
        <p:spPr bwMode="auto">
          <a:xfrm flipH="1">
            <a:off x="4057986" y="5345462"/>
            <a:ext cx="272850" cy="432000"/>
          </a:xfrm>
          <a:prstGeom prst="rect">
            <a:avLst/>
          </a:prstGeom>
          <a:noFill/>
          <a:extLst>
            <a:ext uri="{909E8E84-426E-40DD-AFC4-6F175D3DCCD1}">
              <a14:hiddenFill xmlns:a14="http://schemas.microsoft.com/office/drawing/2010/main">
                <a:solidFill>
                  <a:srgbClr val="FFFFFF"/>
                </a:solidFill>
              </a14:hiddenFill>
            </a:ext>
          </a:extLst>
        </p:spPr>
      </p:pic>
      <p:cxnSp>
        <p:nvCxnSpPr>
          <p:cNvPr id="46" name="Connecteur droit 45">
            <a:extLst>
              <a:ext uri="{FF2B5EF4-FFF2-40B4-BE49-F238E27FC236}">
                <a16:creationId xmlns:a16="http://schemas.microsoft.com/office/drawing/2014/main" id="{2EEAB317-BDA6-E5DE-A36D-F2790A898E2E}"/>
              </a:ext>
            </a:extLst>
          </p:cNvPr>
          <p:cNvCxnSpPr>
            <a:cxnSpLocks/>
          </p:cNvCxnSpPr>
          <p:nvPr/>
        </p:nvCxnSpPr>
        <p:spPr>
          <a:xfrm flipV="1">
            <a:off x="1110445" y="5053050"/>
            <a:ext cx="4459709" cy="389395"/>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51" name="Connecteur droit 50">
            <a:extLst>
              <a:ext uri="{FF2B5EF4-FFF2-40B4-BE49-F238E27FC236}">
                <a16:creationId xmlns:a16="http://schemas.microsoft.com/office/drawing/2014/main" id="{ABF60563-AA96-A8C4-4113-36CC0CF9CEB7}"/>
              </a:ext>
            </a:extLst>
          </p:cNvPr>
          <p:cNvCxnSpPr>
            <a:cxnSpLocks/>
          </p:cNvCxnSpPr>
          <p:nvPr/>
        </p:nvCxnSpPr>
        <p:spPr>
          <a:xfrm flipV="1">
            <a:off x="1110444" y="4787146"/>
            <a:ext cx="4428000" cy="577088"/>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59" name="Connecteur droit 58">
            <a:extLst>
              <a:ext uri="{FF2B5EF4-FFF2-40B4-BE49-F238E27FC236}">
                <a16:creationId xmlns:a16="http://schemas.microsoft.com/office/drawing/2014/main" id="{1A3F16DB-D77B-FC0F-6DA9-26D8BCA1C958}"/>
              </a:ext>
            </a:extLst>
          </p:cNvPr>
          <p:cNvCxnSpPr>
            <a:cxnSpLocks/>
          </p:cNvCxnSpPr>
          <p:nvPr/>
        </p:nvCxnSpPr>
        <p:spPr>
          <a:xfrm>
            <a:off x="4056002" y="2664992"/>
            <a:ext cx="807864" cy="2194118"/>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60" name="Connecteur droit 59">
            <a:extLst>
              <a:ext uri="{FF2B5EF4-FFF2-40B4-BE49-F238E27FC236}">
                <a16:creationId xmlns:a16="http://schemas.microsoft.com/office/drawing/2014/main" id="{47AC89A4-2A93-E1B1-868C-39A8370C66BD}"/>
              </a:ext>
            </a:extLst>
          </p:cNvPr>
          <p:cNvCxnSpPr>
            <a:cxnSpLocks/>
          </p:cNvCxnSpPr>
          <p:nvPr/>
        </p:nvCxnSpPr>
        <p:spPr>
          <a:xfrm>
            <a:off x="4749542" y="2727433"/>
            <a:ext cx="437270" cy="2096096"/>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pic>
        <p:nvPicPr>
          <p:cNvPr id="22" name="Picture 12" descr="Afficher l'image d'origine">
            <a:extLst>
              <a:ext uri="{FF2B5EF4-FFF2-40B4-BE49-F238E27FC236}">
                <a16:creationId xmlns:a16="http://schemas.microsoft.com/office/drawing/2014/main" id="{05B0BC21-443D-44F5-B129-862815CA4019}"/>
              </a:ext>
            </a:extLst>
          </p:cNvPr>
          <p:cNvPicPr>
            <a:picLocks noChangeAspect="1" noChangeArrowheads="1"/>
          </p:cNvPicPr>
          <p:nvPr/>
        </p:nvPicPr>
        <p:blipFill>
          <a:blip r:embed="rId18" cstate="print">
            <a:duotone>
              <a:schemeClr val="accent1">
                <a:shade val="45000"/>
                <a:satMod val="135000"/>
              </a:schemeClr>
              <a:prstClr val="white"/>
            </a:duotone>
            <a:alphaModFix/>
            <a:extLst>
              <a:ext uri="{28A0092B-C50C-407E-A947-70E740481C1C}">
                <a14:useLocalDpi xmlns:a14="http://schemas.microsoft.com/office/drawing/2010/main" val="0"/>
              </a:ext>
            </a:extLst>
          </a:blip>
          <a:srcRect/>
          <a:stretch>
            <a:fillRect/>
          </a:stretch>
        </p:blipFill>
        <p:spPr bwMode="auto">
          <a:xfrm>
            <a:off x="10447200" y="2916000"/>
            <a:ext cx="877914" cy="877914"/>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1" name="ZoneTexte 60">
            <a:extLst>
              <a:ext uri="{FF2B5EF4-FFF2-40B4-BE49-F238E27FC236}">
                <a16:creationId xmlns:a16="http://schemas.microsoft.com/office/drawing/2014/main" id="{BA385C69-8683-7E0E-570F-99B9628BAF02}"/>
              </a:ext>
            </a:extLst>
          </p:cNvPr>
          <p:cNvSpPr txBox="1"/>
          <p:nvPr/>
        </p:nvSpPr>
        <p:spPr>
          <a:xfrm>
            <a:off x="7644372" y="1196752"/>
            <a:ext cx="3353611" cy="338554"/>
          </a:xfrm>
          <a:prstGeom prst="rect">
            <a:avLst/>
          </a:prstGeom>
          <a:noFill/>
        </p:spPr>
        <p:txBody>
          <a:bodyPr wrap="none" rtlCol="0">
            <a:spAutoFit/>
          </a:bodyPr>
          <a:lstStyle/>
          <a:p>
            <a:pPr algn="ctr"/>
            <a:r>
              <a:rPr lang="fr-FR" sz="1600" dirty="0"/>
              <a:t>Solutions les plus sobres à développer</a:t>
            </a:r>
          </a:p>
        </p:txBody>
      </p:sp>
      <p:sp>
        <p:nvSpPr>
          <p:cNvPr id="63" name="ZoneTexte 62">
            <a:extLst>
              <a:ext uri="{FF2B5EF4-FFF2-40B4-BE49-F238E27FC236}">
                <a16:creationId xmlns:a16="http://schemas.microsoft.com/office/drawing/2014/main" id="{2144AC4E-C230-5DF8-E94F-8A1E5CC89149}"/>
              </a:ext>
            </a:extLst>
          </p:cNvPr>
          <p:cNvSpPr txBox="1"/>
          <p:nvPr/>
        </p:nvSpPr>
        <p:spPr>
          <a:xfrm>
            <a:off x="2091936" y="1196752"/>
            <a:ext cx="2779928" cy="338554"/>
          </a:xfrm>
          <a:prstGeom prst="rect">
            <a:avLst/>
          </a:prstGeom>
          <a:noFill/>
        </p:spPr>
        <p:txBody>
          <a:bodyPr wrap="none" rtlCol="0">
            <a:spAutoFit/>
          </a:bodyPr>
          <a:lstStyle/>
          <a:p>
            <a:pPr algn="ctr"/>
            <a:r>
              <a:rPr lang="fr-FR" sz="1600" dirty="0"/>
              <a:t>Modes dominants actuellement</a:t>
            </a:r>
          </a:p>
        </p:txBody>
      </p:sp>
      <p:sp>
        <p:nvSpPr>
          <p:cNvPr id="67" name="Espace réservé du pied de page 3">
            <a:extLst>
              <a:ext uri="{FF2B5EF4-FFF2-40B4-BE49-F238E27FC236}">
                <a16:creationId xmlns:a16="http://schemas.microsoft.com/office/drawing/2014/main" id="{4B17DA56-E88C-964B-75F5-1BE130851EEE}"/>
              </a:ext>
            </a:extLst>
          </p:cNvPr>
          <p:cNvSpPr txBox="1">
            <a:spLocks/>
          </p:cNvSpPr>
          <p:nvPr/>
        </p:nvSpPr>
        <p:spPr>
          <a:xfrm>
            <a:off x="2783632" y="6375602"/>
            <a:ext cx="6336704" cy="293758"/>
          </a:xfrm>
          <a:prstGeom prst="rect">
            <a:avLst/>
          </a:prstGeom>
        </p:spPr>
        <p:txBody>
          <a:bodyPr vert="horz"/>
          <a:lstStyle>
            <a:defPPr>
              <a:defRPr lang="fr-FR"/>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dirty="0">
                <a:solidFill>
                  <a:srgbClr val="464653"/>
                </a:solidFill>
              </a:rPr>
              <a:t>Source : Aurélien Bigo</a:t>
            </a:r>
          </a:p>
        </p:txBody>
      </p:sp>
    </p:spTree>
    <p:extLst>
      <p:ext uri="{BB962C8B-B14F-4D97-AF65-F5344CB8AC3E}">
        <p14:creationId xmlns:p14="http://schemas.microsoft.com/office/powerpoint/2010/main" val="10521604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50018</TotalTime>
  <Words>2191</Words>
  <Application>Microsoft Office PowerPoint</Application>
  <PresentationFormat>Grand écran</PresentationFormat>
  <Paragraphs>168</Paragraphs>
  <Slides>4</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Bookman Old Style</vt:lpstr>
      <vt:lpstr>Calibri</vt:lpstr>
      <vt:lpstr>Gill Sans MT</vt:lpstr>
      <vt:lpstr>Wingdings</vt:lpstr>
      <vt:lpstr>Wingdings 3</vt:lpstr>
      <vt:lpstr>Origine</vt:lpstr>
      <vt:lpstr>Quelles solutions de mobilité  selon les territoires ?</vt:lpstr>
      <vt:lpstr>Quelles solutions selon les territoires ?</vt:lpstr>
      <vt:lpstr>Quelles solutions selon les territoires ?</vt:lpstr>
      <vt:lpstr>Quelles solutions selon les territoires ?</vt:lpstr>
    </vt:vector>
  </TitlesOfParts>
  <Company>SNCF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Quelles solutions selon les territoires - Aurelien Bigo</dc:title>
  <dc:creator>9109753F</dc:creator>
  <cp:lastModifiedBy>Aurélien Bigo</cp:lastModifiedBy>
  <cp:revision>676</cp:revision>
  <cp:lastPrinted>2019-07-30T13:44:38Z</cp:lastPrinted>
  <dcterms:created xsi:type="dcterms:W3CDTF">2018-09-07T08:49:32Z</dcterms:created>
  <dcterms:modified xsi:type="dcterms:W3CDTF">2024-01-16T22:33:38Z</dcterms:modified>
</cp:coreProperties>
</file>