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9"/>
  </p:notesMasterIdLst>
  <p:sldIdLst>
    <p:sldId id="326" r:id="rId2"/>
    <p:sldId id="331" r:id="rId3"/>
    <p:sldId id="333" r:id="rId4"/>
    <p:sldId id="332" r:id="rId5"/>
    <p:sldId id="334" r:id="rId6"/>
    <p:sldId id="335" r:id="rId7"/>
    <p:sldId id="336" r:id="rId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OUVERNEMENT" id="{0B896E98-F45E-4768-8620-EDDF394BE181}">
          <p14:sldIdLst>
            <p14:sldId id="326"/>
            <p14:sldId id="331"/>
            <p14:sldId id="333"/>
            <p14:sldId id="332"/>
            <p14:sldId id="334"/>
            <p14:sldId id="335"/>
            <p14:sldId id="336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0"/>
  </p:normalViewPr>
  <p:slideViewPr>
    <p:cSldViewPr showGuides="1">
      <p:cViewPr varScale="1">
        <p:scale>
          <a:sx n="122" d="100"/>
          <a:sy n="122" d="100"/>
        </p:scale>
        <p:origin x="824" y="192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13/12/2022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59999"/>
            <a:ext cx="3780000" cy="270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80000" y="179999"/>
            <a:ext cx="2163052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720000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Générale des Affaire Maritimes, de la pêche et de l’aquaculture – DG AMPA</a:t>
            </a:r>
          </a:p>
          <a:p>
            <a:r>
              <a:rPr lang="fr-FR" b="0" dirty="0"/>
              <a:t>Sous-direction de la sécurité et de la transition écologique des navires </a:t>
            </a:r>
          </a:p>
          <a:p>
            <a:r>
              <a:rPr lang="fr-FR" b="0" dirty="0"/>
              <a:t>Caroline </a:t>
            </a:r>
            <a:r>
              <a:rPr lang="fr-FR" b="0" dirty="0" err="1"/>
              <a:t>Neuman</a:t>
            </a:r>
            <a:r>
              <a:rPr lang="fr-FR" b="0" dirty="0"/>
              <a:t> adjointe au sous-directeur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340000" y="2196268"/>
            <a:ext cx="63367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dirty="0">
                <a:solidFill>
                  <a:srgbClr val="002060"/>
                </a:solidFill>
                <a:latin typeface="Marianne" panose="02000000000000000000" pitchFamily="50" charset="0"/>
              </a:rPr>
              <a:t>La décarbonation des navires</a:t>
            </a:r>
            <a:br>
              <a:rPr lang="fr-FR" sz="3200" dirty="0">
                <a:solidFill>
                  <a:srgbClr val="002060"/>
                </a:solidFill>
                <a:latin typeface="Marianne" panose="02000000000000000000" pitchFamily="50" charset="0"/>
              </a:rPr>
            </a:br>
            <a:r>
              <a:rPr lang="fr-FR" sz="2000" dirty="0">
                <a:solidFill>
                  <a:schemeClr val="bg1">
                    <a:lumMod val="50000"/>
                  </a:schemeClr>
                </a:solidFill>
                <a:latin typeface="Marianne" panose="02000000000000000000" pitchFamily="50" charset="0"/>
              </a:rPr>
              <a:t>15 novembre 2022</a:t>
            </a:r>
            <a:endParaRPr lang="fr-FR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15/11/2022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 AMPA /STEN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347614"/>
            <a:ext cx="8316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Contexte internationale</a:t>
            </a:r>
          </a:p>
          <a:p>
            <a:endParaRPr lang="fr-FR" dirty="0"/>
          </a:p>
          <a:p>
            <a:pPr marL="285750" indent="-285750">
              <a:buSzPct val="150000"/>
              <a:buFont typeface="Wingdings" panose="05000000000000000000" pitchFamily="2" charset="2"/>
              <a:buChar char="ü"/>
            </a:pPr>
            <a:r>
              <a:rPr lang="fr-FR" sz="1600" dirty="0">
                <a:latin typeface="Marianne" panose="02000000000000000000" pitchFamily="50" charset="0"/>
              </a:rPr>
              <a:t>L’accord de Paris de 2015 sur le climat vise une augmentation maximale de la température en dessous de 2°C d’ici la fin du siècle.</a:t>
            </a:r>
          </a:p>
          <a:p>
            <a:pPr>
              <a:buSzPct val="150000"/>
            </a:pPr>
            <a:endParaRPr lang="fr-FR" sz="1000" dirty="0">
              <a:latin typeface="Marianne" panose="02000000000000000000" pitchFamily="50" charset="0"/>
            </a:endParaRPr>
          </a:p>
          <a:p>
            <a:pPr marL="285750" indent="-285750">
              <a:buSzPct val="150000"/>
              <a:buFont typeface="Wingdings" panose="05000000000000000000" pitchFamily="2" charset="2"/>
              <a:buChar char="ü"/>
            </a:pPr>
            <a:r>
              <a:rPr lang="fr-FR" sz="1600" dirty="0">
                <a:latin typeface="Marianne" panose="02000000000000000000" pitchFamily="50" charset="0"/>
              </a:rPr>
              <a:t>L’Organisation Maritime Internationale (OMI) a adopté en 2018 une stratégie         climat ambitieuse </a:t>
            </a:r>
            <a:r>
              <a:rPr lang="fr-FR" sz="1600" b="1" dirty="0">
                <a:latin typeface="Marianne" panose="02000000000000000000" pitchFamily="50" charset="0"/>
              </a:rPr>
              <a:t>: objectif de </a:t>
            </a:r>
            <a:r>
              <a:rPr lang="fr-FR" sz="1600" b="1" dirty="0" err="1">
                <a:latin typeface="Marianne" panose="02000000000000000000" pitchFamily="50" charset="0"/>
              </a:rPr>
              <a:t>décarbonation</a:t>
            </a:r>
            <a:r>
              <a:rPr lang="fr-FR" sz="1600" b="1" dirty="0">
                <a:latin typeface="Marianne" panose="02000000000000000000" pitchFamily="50" charset="0"/>
              </a:rPr>
              <a:t> du transport maritime internationa</a:t>
            </a:r>
            <a:r>
              <a:rPr lang="fr-FR" sz="1600" dirty="0">
                <a:latin typeface="Marianne" panose="02000000000000000000" pitchFamily="50" charset="0"/>
              </a:rPr>
              <a:t>le au plus tôt avant la fin du siècle :</a:t>
            </a:r>
          </a:p>
          <a:p>
            <a:pPr>
              <a:buSzPct val="150000"/>
            </a:pPr>
            <a:endParaRPr lang="fr-FR" sz="1600" dirty="0">
              <a:latin typeface="Marianne" panose="02000000000000000000" pitchFamily="50" charset="0"/>
            </a:endParaRPr>
          </a:p>
          <a:p>
            <a:pPr marL="1113750" lvl="4" indent="-285750">
              <a:buSzPct val="150000"/>
              <a:buFont typeface="Wingdings" panose="05000000000000000000" pitchFamily="2" charset="2"/>
              <a:buChar char="ü"/>
            </a:pPr>
            <a:r>
              <a:rPr lang="fr-FR" sz="1400" dirty="0">
                <a:latin typeface="Marianne" panose="02000000000000000000" pitchFamily="50" charset="0"/>
              </a:rPr>
              <a:t>Une réduction de 40% de l’intensité carbone de la flotte mondiale à l’horizon 2030 par rapport à 2008</a:t>
            </a:r>
          </a:p>
          <a:p>
            <a:pPr marL="1113750" lvl="4" indent="-285750">
              <a:buSzPct val="150000"/>
              <a:buFont typeface="Wingdings" panose="05000000000000000000" pitchFamily="2" charset="2"/>
              <a:buChar char="ü"/>
            </a:pPr>
            <a:r>
              <a:rPr lang="fr-FR" sz="1400" dirty="0">
                <a:latin typeface="Marianne" panose="02000000000000000000" pitchFamily="50" charset="0"/>
              </a:rPr>
              <a:t>Une réduction de 50% de ses émissions totales en valeur absolue à l’horizon 2050 par rapport à 2008.</a:t>
            </a:r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364" y="180000"/>
            <a:ext cx="925636" cy="102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7635700" y="4783500"/>
            <a:ext cx="1256780" cy="308530"/>
          </a:xfrm>
        </p:spPr>
        <p:txBody>
          <a:bodyPr/>
          <a:lstStyle/>
          <a:p>
            <a:pPr algn="r"/>
            <a:r>
              <a:rPr lang="fr-FR" cap="all" dirty="0"/>
              <a:t>15/11/2022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08530"/>
          </a:xfrm>
        </p:spPr>
        <p:txBody>
          <a:bodyPr/>
          <a:lstStyle/>
          <a:p>
            <a:r>
              <a:rPr lang="fr-FR" dirty="0"/>
              <a:t>DG AMPA /STEN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60000" y="1304737"/>
            <a:ext cx="831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Contexte international</a:t>
            </a:r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700" y="279704"/>
            <a:ext cx="925636" cy="1025033"/>
          </a:xfrm>
          <a:prstGeom prst="rect">
            <a:avLst/>
          </a:prstGeom>
        </p:spPr>
      </p:pic>
      <p:sp>
        <p:nvSpPr>
          <p:cNvPr id="10" name="Espace réservé du texte 8"/>
          <p:cNvSpPr>
            <a:spLocks noGrp="1"/>
          </p:cNvSpPr>
          <p:nvPr>
            <p:ph type="body" sz="quarter" idx="4294967295"/>
          </p:nvPr>
        </p:nvSpPr>
        <p:spPr>
          <a:xfrm>
            <a:off x="370296" y="1741452"/>
            <a:ext cx="8424000" cy="1046322"/>
          </a:xfrm>
          <a:prstGeom prst="rect">
            <a:avLst/>
          </a:prstGeom>
        </p:spPr>
        <p:txBody>
          <a:bodyPr/>
          <a:lstStyle/>
          <a:p>
            <a:pPr marL="285750" indent="-285750">
              <a:buSzPct val="150000"/>
              <a:buFont typeface="Wingdings" panose="05000000000000000000" pitchFamily="2" charset="2"/>
              <a:buChar char="ü"/>
            </a:pPr>
            <a:r>
              <a:rPr lang="fr-FR" sz="1600" dirty="0">
                <a:latin typeface="Marianne" panose="02000000000000000000" pitchFamily="50" charset="0"/>
              </a:rPr>
              <a:t>Premières </a:t>
            </a:r>
            <a:r>
              <a:rPr lang="fr-FR" sz="1600" b="1" dirty="0">
                <a:latin typeface="Marianne" panose="02000000000000000000" pitchFamily="50" charset="0"/>
              </a:rPr>
              <a:t>mesures</a:t>
            </a:r>
            <a:r>
              <a:rPr lang="fr-FR" sz="1600" dirty="0">
                <a:latin typeface="Marianne" panose="02000000000000000000" pitchFamily="50" charset="0"/>
              </a:rPr>
              <a:t> dites de </a:t>
            </a:r>
            <a:r>
              <a:rPr lang="fr-FR" sz="1600" b="1" dirty="0">
                <a:latin typeface="Marianne" panose="02000000000000000000" pitchFamily="50" charset="0"/>
              </a:rPr>
              <a:t>court-terme</a:t>
            </a:r>
            <a:r>
              <a:rPr lang="fr-FR" sz="1600" dirty="0">
                <a:latin typeface="Marianne" panose="02000000000000000000" pitchFamily="50" charset="0"/>
              </a:rPr>
              <a:t> déjà adoptées en juin 2021 pour atteindre le premier niveau d’ambition (- 40% en 2030) :  Amendements de l’annexe VI de la convention MARPOL – entrée en vigueur le 1</a:t>
            </a:r>
            <a:r>
              <a:rPr lang="fr-FR" sz="1600" baseline="30000" dirty="0">
                <a:latin typeface="Marianne" panose="02000000000000000000" pitchFamily="50" charset="0"/>
              </a:rPr>
              <a:t>er</a:t>
            </a:r>
            <a:r>
              <a:rPr lang="fr-FR" sz="1600" dirty="0">
                <a:latin typeface="Marianne" panose="02000000000000000000" pitchFamily="50" charset="0"/>
              </a:rPr>
              <a:t> novembre 2022</a:t>
            </a:r>
          </a:p>
          <a:p>
            <a:pPr>
              <a:buSzPct val="150000"/>
            </a:pPr>
            <a:r>
              <a:rPr lang="fr-FR" sz="1600" dirty="0">
                <a:latin typeface="Marianne" panose="02000000000000000000" pitchFamily="50" charset="0"/>
              </a:rPr>
              <a:t>     Volet technique  portant sur les caractéristiques du navire – EEXI </a:t>
            </a:r>
            <a:r>
              <a:rPr lang="fr-FR" sz="1200" dirty="0">
                <a:latin typeface="Marianne" panose="02000000000000000000" pitchFamily="50" charset="0"/>
              </a:rPr>
              <a:t>(JB &gt; 400 UMS)</a:t>
            </a:r>
          </a:p>
          <a:p>
            <a:pPr>
              <a:buSzPct val="150000"/>
            </a:pPr>
            <a:r>
              <a:rPr lang="fr-FR" sz="1600" dirty="0">
                <a:latin typeface="Marianne" panose="02000000000000000000" pitchFamily="50" charset="0"/>
              </a:rPr>
              <a:t>     Volet opérationnel sur l’exploitation du navire – CII </a:t>
            </a:r>
            <a:r>
              <a:rPr lang="fr-FR" sz="1200" dirty="0">
                <a:latin typeface="Marianne" panose="02000000000000000000" pitchFamily="50" charset="0"/>
              </a:rPr>
              <a:t>(JB &gt; 5000 UMS)</a:t>
            </a:r>
          </a:p>
          <a:p>
            <a:pPr>
              <a:buSzPct val="150000"/>
            </a:pPr>
            <a:endParaRPr lang="fr-FR" sz="1600" dirty="0">
              <a:latin typeface="Marianne" panose="02000000000000000000" pitchFamily="50" charset="0"/>
            </a:endParaRPr>
          </a:p>
          <a:p>
            <a:pPr marL="285750" indent="-285750">
              <a:buSzPct val="150000"/>
              <a:buFont typeface="Wingdings" panose="05000000000000000000" pitchFamily="2" charset="2"/>
              <a:buChar char="ü"/>
            </a:pPr>
            <a:r>
              <a:rPr lang="fr-FR" sz="1600" dirty="0">
                <a:latin typeface="Marianne" panose="02000000000000000000" pitchFamily="50" charset="0"/>
              </a:rPr>
              <a:t>Deuxième train de </a:t>
            </a:r>
            <a:r>
              <a:rPr lang="fr-FR" sz="1600" b="1" dirty="0">
                <a:latin typeface="Marianne" panose="02000000000000000000" pitchFamily="50" charset="0"/>
              </a:rPr>
              <a:t>mesures</a:t>
            </a:r>
            <a:r>
              <a:rPr lang="fr-FR" sz="1600" dirty="0">
                <a:latin typeface="Marianne" panose="02000000000000000000" pitchFamily="50" charset="0"/>
              </a:rPr>
              <a:t> dites </a:t>
            </a:r>
            <a:r>
              <a:rPr lang="fr-FR" sz="1600" b="1" dirty="0">
                <a:latin typeface="Marianne" panose="02000000000000000000" pitchFamily="50" charset="0"/>
              </a:rPr>
              <a:t>de moyen /long terme </a:t>
            </a:r>
            <a:r>
              <a:rPr lang="fr-FR" sz="1600" dirty="0">
                <a:latin typeface="Marianne" panose="02000000000000000000" pitchFamily="50" charset="0"/>
              </a:rPr>
              <a:t>:  Négociations en cours au sein du comité MEPC (protection du milieu marin) de  l’OMI</a:t>
            </a:r>
            <a:endParaRPr lang="fr-FR" sz="1400" dirty="0">
              <a:latin typeface="Marianne" panose="02000000000000000000" pitchFamily="50" charset="0"/>
            </a:endParaRPr>
          </a:p>
          <a:p>
            <a:pPr>
              <a:buSzPct val="150000"/>
            </a:pPr>
            <a:r>
              <a:rPr lang="fr-FR" sz="1600" dirty="0">
                <a:solidFill>
                  <a:srgbClr val="C00000"/>
                </a:solidFill>
                <a:latin typeface="Marianne" panose="02000000000000000000" pitchFamily="50" charset="0"/>
              </a:rPr>
              <a:t>Dernier MEPC78 : développement d’une combinaison de mesures techniques (une norme d’intensité carbone des carburants par exemple) et économiques (tarification du carbone) </a:t>
            </a:r>
          </a:p>
          <a:p>
            <a:pPr lvl="2" indent="0">
              <a:buSzPct val="150000"/>
              <a:buNone/>
            </a:pPr>
            <a:endParaRPr lang="fr-FR" sz="1400" dirty="0">
              <a:latin typeface="Marianne" panose="02000000000000000000" pitchFamily="50" charset="0"/>
            </a:endParaRPr>
          </a:p>
          <a:p>
            <a:pPr>
              <a:buSzPct val="150000"/>
            </a:pPr>
            <a:endParaRPr lang="fr-FR" sz="1600" dirty="0">
              <a:latin typeface="Marianne" panose="02000000000000000000" pitchFamily="50" charset="0"/>
            </a:endParaRPr>
          </a:p>
          <a:p>
            <a:pPr marL="285750" indent="-285750">
              <a:buSzPct val="150000"/>
              <a:buFont typeface="Wingdings" panose="05000000000000000000" pitchFamily="2" charset="2"/>
              <a:buChar char="ü"/>
            </a:pPr>
            <a:endParaRPr lang="fr-FR" sz="1600" dirty="0"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14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15/11/2022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 AMPA /STEN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3176" y="1272100"/>
            <a:ext cx="8316456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</a:t>
            </a:r>
            <a:r>
              <a:rPr lang="fr-FR" dirty="0">
                <a:solidFill>
                  <a:srgbClr val="0070C0"/>
                </a:solidFill>
              </a:rPr>
              <a:t>Contexte européen</a:t>
            </a:r>
          </a:p>
          <a:p>
            <a:endParaRPr lang="fr-FR" dirty="0"/>
          </a:p>
          <a:p>
            <a:pPr marL="537750" lvl="1" indent="-285750">
              <a:spcAft>
                <a:spcPts val="300"/>
              </a:spcAft>
              <a:buSzPct val="150000"/>
              <a:buFont typeface="Wingdings" panose="05000000000000000000" pitchFamily="2" charset="2"/>
              <a:buChar char="ü"/>
            </a:pPr>
            <a:r>
              <a:rPr lang="fr-FR" sz="1400" dirty="0">
                <a:latin typeface="Marianne" panose="02000000000000000000" pitchFamily="50" charset="0"/>
              </a:rPr>
              <a:t>L’Union Européenne a validé en décembre 2019 le </a:t>
            </a:r>
            <a:r>
              <a:rPr lang="fr-FR" sz="1400" b="1" dirty="0">
                <a:latin typeface="Marianne" panose="02000000000000000000" pitchFamily="50" charset="0"/>
              </a:rPr>
              <a:t>Pacte vert européen (Green Deal)</a:t>
            </a:r>
            <a:r>
              <a:rPr lang="fr-FR" sz="1400" dirty="0">
                <a:latin typeface="Marianne" panose="02000000000000000000" pitchFamily="50" charset="0"/>
              </a:rPr>
              <a:t> qui vise à faire de l’Europe le premier continent neutre en carbone d’ici 2050.</a:t>
            </a:r>
            <a:endParaRPr lang="fr-FR" sz="1500" dirty="0">
              <a:latin typeface="Marianne" panose="02000000000000000000" pitchFamily="50" charset="0"/>
            </a:endParaRPr>
          </a:p>
          <a:p>
            <a:pPr marL="537750" lvl="1" indent="-285750">
              <a:spcAft>
                <a:spcPts val="300"/>
              </a:spcAft>
              <a:buSzPct val="150000"/>
              <a:buFont typeface="Wingdings" panose="05000000000000000000" pitchFamily="2" charset="2"/>
              <a:buChar char="ü"/>
            </a:pPr>
            <a:r>
              <a:rPr lang="fr-FR" sz="1500" dirty="0">
                <a:latin typeface="Marianne" panose="02000000000000000000" pitchFamily="50" charset="0"/>
              </a:rPr>
              <a:t>La loi climat européenne a été adoptée et publiée le 9 juillet 2021 -  </a:t>
            </a:r>
            <a:r>
              <a:rPr lang="fr-FR" sz="1500" b="1" dirty="0">
                <a:latin typeface="Marianne" panose="02000000000000000000" pitchFamily="50" charset="0"/>
              </a:rPr>
              <a:t>objectif de neutralité carbone</a:t>
            </a:r>
            <a:r>
              <a:rPr lang="fr-FR" sz="1500" dirty="0">
                <a:latin typeface="Marianne" panose="02000000000000000000" pitchFamily="50" charset="0"/>
              </a:rPr>
              <a:t> de l’Union européenne en 2050:</a:t>
            </a:r>
          </a:p>
          <a:p>
            <a:pPr marL="252000" lvl="1">
              <a:spcAft>
                <a:spcPts val="300"/>
              </a:spcAft>
              <a:buSzPct val="150000"/>
            </a:pPr>
            <a:r>
              <a:rPr lang="fr-FR" sz="1300" dirty="0">
                <a:latin typeface="Marianne" panose="02000000000000000000" pitchFamily="50" charset="0"/>
              </a:rPr>
              <a:t>Réduction des émissions nettes (donc incluant les absorptions)  de GES à - 55% en 2030 par rapport à 199</a:t>
            </a:r>
          </a:p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807" y="361048"/>
            <a:ext cx="1054649" cy="69853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824" y="3187977"/>
            <a:ext cx="2382362" cy="1566943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94896" y="3262971"/>
            <a:ext cx="522011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7750" lvl="1" indent="-285750">
              <a:buSzPct val="150000"/>
              <a:buFont typeface="Wingdings" panose="05000000000000000000" pitchFamily="2" charset="2"/>
              <a:buChar char="ü"/>
            </a:pPr>
            <a:endParaRPr lang="fr-FR" sz="1500" dirty="0">
              <a:latin typeface="Marianne" panose="02000000000000000000" pitchFamily="50" charset="0"/>
            </a:endParaRPr>
          </a:p>
          <a:p>
            <a:pPr marL="537750" lvl="1" indent="-285750">
              <a:buSzPct val="150000"/>
              <a:buFont typeface="Wingdings" panose="05000000000000000000" pitchFamily="2" charset="2"/>
              <a:buChar char="ü"/>
            </a:pPr>
            <a:endParaRPr lang="fr-FR" sz="1500" dirty="0">
              <a:latin typeface="Marianne" panose="02000000000000000000" pitchFamily="50" charset="0"/>
            </a:endParaRPr>
          </a:p>
          <a:p>
            <a:pPr marL="537750" lvl="1" indent="-285750">
              <a:buSzPct val="150000"/>
              <a:buFont typeface="Wingdings" panose="05000000000000000000" pitchFamily="2" charset="2"/>
              <a:buChar char="ü"/>
            </a:pPr>
            <a:r>
              <a:rPr lang="fr-FR" sz="1500" dirty="0">
                <a:latin typeface="Marianne" panose="02000000000000000000" pitchFamily="50" charset="0"/>
              </a:rPr>
              <a:t>Paquet de mesures climat « fit for 55 » présenté le 14 juillet 2021 par la CE : </a:t>
            </a:r>
            <a:r>
              <a:rPr lang="fr-FR" sz="1500" b="1" dirty="0">
                <a:latin typeface="Marianne" panose="02000000000000000000" pitchFamily="50" charset="0"/>
              </a:rPr>
              <a:t>13 propositions législatives .</a:t>
            </a:r>
          </a:p>
        </p:txBody>
      </p:sp>
    </p:spTree>
    <p:extLst>
      <p:ext uri="{BB962C8B-B14F-4D97-AF65-F5344CB8AC3E}">
        <p14:creationId xmlns:p14="http://schemas.microsoft.com/office/powerpoint/2010/main" val="43937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15/11/2022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 AMPA /STEN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807" y="361048"/>
            <a:ext cx="1054649" cy="6985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2008" y="1275606"/>
            <a:ext cx="8244448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0070C0"/>
                </a:solidFill>
              </a:rPr>
              <a:t>Contexte Européen</a:t>
            </a:r>
          </a:p>
          <a:p>
            <a:r>
              <a:rPr lang="fr-FR" sz="1400" b="1" dirty="0"/>
              <a:t>ETS </a:t>
            </a:r>
            <a:r>
              <a:rPr lang="fr-FR" sz="1400" dirty="0"/>
              <a:t>: système d’échange de quotas d’émission ou </a:t>
            </a:r>
            <a:r>
              <a:rPr lang="fr-FR" sz="1400" b="1" dirty="0"/>
              <a:t>E</a:t>
            </a:r>
            <a:r>
              <a:rPr lang="fr-FR" sz="1400" dirty="0"/>
              <a:t>mission </a:t>
            </a:r>
            <a:r>
              <a:rPr lang="fr-FR" sz="1400" b="1" dirty="0"/>
              <a:t>T</a:t>
            </a:r>
            <a:r>
              <a:rPr lang="fr-FR" sz="1400" dirty="0"/>
              <a:t>rading </a:t>
            </a:r>
            <a:r>
              <a:rPr lang="fr-FR" sz="1400" b="1" dirty="0"/>
              <a:t>S</a:t>
            </a:r>
            <a:r>
              <a:rPr lang="fr-FR" sz="1400" dirty="0"/>
              <a:t>ystem étendu au maritime </a:t>
            </a:r>
          </a:p>
          <a:p>
            <a:r>
              <a:rPr lang="fr-FR" sz="1400" dirty="0"/>
              <a:t>Approbation par le Parlement le 8 juin sur le volet maritime du texte.</a:t>
            </a:r>
          </a:p>
          <a:p>
            <a:r>
              <a:rPr lang="fr-FR" sz="1400" dirty="0"/>
              <a:t>Version de compromis, quelques points en débats en instance.</a:t>
            </a:r>
            <a:r>
              <a:rPr lang="fr-FR" sz="1400" dirty="0">
                <a:solidFill>
                  <a:srgbClr val="FF0000"/>
                </a:solidFill>
              </a:rPr>
              <a:t> </a:t>
            </a:r>
            <a:r>
              <a:rPr lang="fr-FR" sz="1400" dirty="0"/>
              <a:t>Extension à &gt; 400 UMS ?</a:t>
            </a:r>
          </a:p>
          <a:p>
            <a:endParaRPr lang="fr-FR" sz="600" dirty="0"/>
          </a:p>
          <a:p>
            <a:r>
              <a:rPr lang="fr-FR" sz="1400" b="1" dirty="0" err="1"/>
              <a:t>FuelEU</a:t>
            </a:r>
            <a:r>
              <a:rPr lang="fr-FR" sz="1400" b="1" dirty="0"/>
              <a:t> Maritime</a:t>
            </a:r>
            <a:r>
              <a:rPr lang="fr-FR" sz="1400" dirty="0"/>
              <a:t>: Carburants alternatifs durables (CAD)</a:t>
            </a:r>
          </a:p>
          <a:p>
            <a:r>
              <a:rPr lang="fr-FR" sz="1400" dirty="0"/>
              <a:t>JB &gt; 5000 GT pax ou charge, sans distinction de pavillon, pour 100% de l’énergie utilisée dans un port de l’UE, 100% de l’énergie utilisée entre 2 ports de l’UE, et 50% de l’énergie utilisée entre un port de l’UE et un port d’Etat tiers (à destination ou en provenance de l’UE)</a:t>
            </a:r>
          </a:p>
          <a:p>
            <a:r>
              <a:rPr lang="fr-FR" sz="1400" dirty="0">
                <a:solidFill>
                  <a:srgbClr val="FF0000"/>
                </a:solidFill>
              </a:rPr>
              <a:t>Approbation de l’orientation générale le 2 juin dernier. </a:t>
            </a:r>
          </a:p>
          <a:p>
            <a:r>
              <a:rPr lang="fr-FR" sz="1400" dirty="0">
                <a:solidFill>
                  <a:srgbClr val="FF0000"/>
                </a:solidFill>
              </a:rPr>
              <a:t>Introduction de plafonds d’intensité carbone des carburants mains et obligations de branchement à quai (pax et PC). Trilogue</a:t>
            </a:r>
          </a:p>
          <a:p>
            <a:endParaRPr lang="fr-FR" sz="600" dirty="0"/>
          </a:p>
          <a:p>
            <a:r>
              <a:rPr lang="fr-FR" sz="1400" b="1" dirty="0"/>
              <a:t>AFIR</a:t>
            </a:r>
            <a:r>
              <a:rPr lang="fr-FR" sz="1400" dirty="0"/>
              <a:t> : déploiement d'infrastructure pour les carburants alternatifs (notamment pour recharger et ravitailler les navires en CAD). </a:t>
            </a:r>
            <a:r>
              <a:rPr lang="fr-FR" sz="1400" dirty="0">
                <a:solidFill>
                  <a:srgbClr val="FF0000"/>
                </a:solidFill>
              </a:rPr>
              <a:t>Accord à l’unanimité sur le projet de texte</a:t>
            </a:r>
          </a:p>
        </p:txBody>
      </p:sp>
    </p:spTree>
    <p:extLst>
      <p:ext uri="{BB962C8B-B14F-4D97-AF65-F5344CB8AC3E}">
        <p14:creationId xmlns:p14="http://schemas.microsoft.com/office/powerpoint/2010/main" val="7311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15/11/2022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 AMPA /STEN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70320" y="1167125"/>
            <a:ext cx="8244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0070C0"/>
                </a:solidFill>
              </a:rPr>
              <a:t>Contexte National</a:t>
            </a:r>
          </a:p>
          <a:p>
            <a:r>
              <a:rPr lang="en-US" sz="1400" dirty="0"/>
              <a:t>Le 11 </a:t>
            </a:r>
            <a:r>
              <a:rPr lang="en-US" sz="1400" dirty="0" err="1"/>
              <a:t>octobre</a:t>
            </a:r>
            <a:r>
              <a:rPr lang="en-US" sz="1400" dirty="0"/>
              <a:t> 2021l </a:t>
            </a:r>
            <a:r>
              <a:rPr lang="en-US" sz="1400" b="1" dirty="0" err="1"/>
              <a:t>travaux</a:t>
            </a:r>
            <a:r>
              <a:rPr lang="en-US" sz="1400" b="1" dirty="0"/>
              <a:t> </a:t>
            </a:r>
            <a:r>
              <a:rPr lang="en-US" sz="1400" b="1" dirty="0" err="1"/>
              <a:t>d’élaboration</a:t>
            </a:r>
            <a:r>
              <a:rPr lang="en-US" sz="1400" b="1" dirty="0"/>
              <a:t> de la future </a:t>
            </a:r>
            <a:r>
              <a:rPr lang="en-US" sz="1400" b="1" dirty="0" err="1"/>
              <a:t>Stratégie</a:t>
            </a:r>
            <a:r>
              <a:rPr lang="en-US" sz="1400" b="1" dirty="0"/>
              <a:t> </a:t>
            </a:r>
            <a:r>
              <a:rPr lang="en-US" sz="1400" b="1" dirty="0" err="1"/>
              <a:t>française</a:t>
            </a:r>
            <a:r>
              <a:rPr lang="en-US" sz="1400" b="1" dirty="0"/>
              <a:t> sur </a:t>
            </a:r>
            <a:r>
              <a:rPr lang="en-US" sz="1400" b="1" dirty="0" err="1"/>
              <a:t>l’énergie</a:t>
            </a:r>
            <a:r>
              <a:rPr lang="en-US" sz="1400" b="1" dirty="0"/>
              <a:t> et le </a:t>
            </a:r>
            <a:r>
              <a:rPr lang="en-US" sz="1400" b="1" dirty="0" err="1"/>
              <a:t>climat</a:t>
            </a:r>
            <a:r>
              <a:rPr lang="en-US" sz="1400" b="1" dirty="0"/>
              <a:t> (</a:t>
            </a:r>
            <a:r>
              <a:rPr lang="en-US" sz="1400" b="1" dirty="0">
                <a:solidFill>
                  <a:srgbClr val="00B050"/>
                </a:solidFill>
              </a:rPr>
              <a:t>SFEC</a:t>
            </a:r>
            <a:r>
              <a:rPr lang="en-US" sz="1400" b="1" dirty="0"/>
              <a:t>).</a:t>
            </a:r>
            <a:r>
              <a:rPr lang="fr-FR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pPr>
              <a:spcAft>
                <a:spcPts val="600"/>
              </a:spcAft>
            </a:pPr>
            <a:r>
              <a:rPr lang="fr-FR" sz="1400" dirty="0"/>
              <a:t>Cette stratégie constituera la nouvelle feuille de route de la France pour atteindre la neutralité carbone en 2050 et pour assurer son adaptation aux impacts du changement climatique : </a:t>
            </a:r>
            <a:r>
              <a:rPr lang="fr-FR" sz="1400" dirty="0">
                <a:solidFill>
                  <a:srgbClr val="00B050"/>
                </a:solidFill>
              </a:rPr>
              <a:t>outil de planification de la </a:t>
            </a:r>
            <a:r>
              <a:rPr lang="fr-FR" sz="1400" dirty="0" err="1">
                <a:solidFill>
                  <a:srgbClr val="00B050"/>
                </a:solidFill>
              </a:rPr>
              <a:t>décarbonation</a:t>
            </a:r>
            <a:r>
              <a:rPr lang="fr-FR" sz="1400" dirty="0">
                <a:solidFill>
                  <a:srgbClr val="00B050"/>
                </a:solidFill>
              </a:rPr>
              <a:t> profonde et systémique de la société</a:t>
            </a:r>
            <a:r>
              <a:rPr lang="fr-FR" sz="1400" dirty="0"/>
              <a:t>.</a:t>
            </a:r>
          </a:p>
          <a:p>
            <a:endParaRPr lang="fr-FR" sz="1400" dirty="0"/>
          </a:p>
          <a:p>
            <a:r>
              <a:rPr lang="fr-FR" sz="1400" b="1" dirty="0"/>
              <a:t>LPEC : Première Loi de Programmation sur l’Energie et le Climat (</a:t>
            </a:r>
            <a:r>
              <a:rPr lang="fr-FR" sz="1400" dirty="0"/>
              <a:t>doit être adopté en juillet 2023) </a:t>
            </a:r>
          </a:p>
          <a:p>
            <a:r>
              <a:rPr lang="fr-FR" sz="1400" dirty="0"/>
              <a:t>	- Grands objectifs de la politique énergétique et climatique française</a:t>
            </a:r>
          </a:p>
          <a:p>
            <a:r>
              <a:rPr lang="fr-FR" sz="1400" dirty="0"/>
              <a:t>	- Vecteur pour l’actualisation des objectifs nationaux à l’horizon 2030 au regard du </a:t>
            </a:r>
            <a:r>
              <a:rPr lang="fr-FR" sz="1400" dirty="0" err="1"/>
              <a:t>réhaussement</a:t>
            </a:r>
            <a:r>
              <a:rPr lang="fr-FR" sz="1400" dirty="0"/>
              <a:t> de l’objectif européen.</a:t>
            </a:r>
          </a:p>
        </p:txBody>
      </p:sp>
    </p:spTree>
    <p:extLst>
      <p:ext uri="{BB962C8B-B14F-4D97-AF65-F5344CB8AC3E}">
        <p14:creationId xmlns:p14="http://schemas.microsoft.com/office/powerpoint/2010/main" val="316736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15/11/2022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DG AMPA /STEN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70320" y="1167125"/>
            <a:ext cx="8244448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0070C0"/>
                </a:solidFill>
              </a:rPr>
              <a:t>Contexte National</a:t>
            </a:r>
          </a:p>
          <a:p>
            <a:r>
              <a:rPr lang="en-US" sz="1400" b="1" dirty="0"/>
              <a:t>Les </a:t>
            </a:r>
            <a:r>
              <a:rPr lang="en-US" sz="1400" b="1" dirty="0" err="1"/>
              <a:t>travaux</a:t>
            </a:r>
            <a:r>
              <a:rPr lang="en-US" sz="1400" b="1" dirty="0"/>
              <a:t> </a:t>
            </a:r>
            <a:r>
              <a:rPr lang="en-US" sz="1400" b="1" dirty="0" err="1"/>
              <a:t>d’elaboration</a:t>
            </a:r>
            <a:r>
              <a:rPr lang="en-US" sz="1400" b="1" dirty="0"/>
              <a:t> de la SFEC  se base sur les </a:t>
            </a:r>
            <a:r>
              <a:rPr lang="en-US" sz="1400" b="1" dirty="0" err="1"/>
              <a:t>travaux</a:t>
            </a:r>
            <a:r>
              <a:rPr lang="en-US" sz="1400" b="1" dirty="0"/>
              <a:t> de </a:t>
            </a:r>
            <a:r>
              <a:rPr lang="en-US" sz="1400" b="1" dirty="0" err="1">
                <a:solidFill>
                  <a:srgbClr val="00B050"/>
                </a:solidFill>
              </a:rPr>
              <a:t>l’article</a:t>
            </a:r>
            <a:r>
              <a:rPr lang="en-US" sz="1400" b="1" dirty="0">
                <a:solidFill>
                  <a:srgbClr val="00B050"/>
                </a:solidFill>
              </a:rPr>
              <a:t> 301 de la </a:t>
            </a:r>
            <a:r>
              <a:rPr lang="en-US" sz="1400" b="1" dirty="0" err="1">
                <a:solidFill>
                  <a:srgbClr val="00B050"/>
                </a:solidFill>
              </a:rPr>
              <a:t>Loi</a:t>
            </a:r>
            <a:r>
              <a:rPr lang="en-US" sz="1400" b="1" dirty="0">
                <a:solidFill>
                  <a:srgbClr val="00B050"/>
                </a:solidFill>
              </a:rPr>
              <a:t> « </a:t>
            </a:r>
            <a:r>
              <a:rPr lang="en-US" sz="1400" b="1" dirty="0" err="1">
                <a:solidFill>
                  <a:srgbClr val="00B050"/>
                </a:solidFill>
              </a:rPr>
              <a:t>climat</a:t>
            </a:r>
            <a:r>
              <a:rPr lang="en-US" sz="1400" b="1" dirty="0">
                <a:solidFill>
                  <a:srgbClr val="00B050"/>
                </a:solidFill>
              </a:rPr>
              <a:t> et </a:t>
            </a:r>
            <a:r>
              <a:rPr lang="en-US" sz="1400" b="1" dirty="0" err="1">
                <a:solidFill>
                  <a:srgbClr val="00B050"/>
                </a:solidFill>
              </a:rPr>
              <a:t>résilience</a:t>
            </a:r>
            <a:r>
              <a:rPr lang="en-US" sz="1400" b="1" dirty="0">
                <a:solidFill>
                  <a:srgbClr val="00B050"/>
                </a:solidFill>
              </a:rPr>
              <a:t> »</a:t>
            </a:r>
            <a:r>
              <a:rPr lang="en-US" sz="1400" dirty="0"/>
              <a:t>, </a:t>
            </a:r>
            <a:r>
              <a:rPr lang="en-US" sz="1400" dirty="0" err="1"/>
              <a:t>adoptée</a:t>
            </a:r>
            <a:r>
              <a:rPr lang="en-US" sz="1400" dirty="0"/>
              <a:t> à </a:t>
            </a:r>
            <a:r>
              <a:rPr lang="en-US" sz="1400" dirty="0" err="1"/>
              <a:t>l’été</a:t>
            </a:r>
            <a:r>
              <a:rPr lang="en-US" sz="1400" dirty="0"/>
              <a:t> 2021.</a:t>
            </a:r>
          </a:p>
          <a:p>
            <a:endParaRPr lang="en-US" sz="1400" dirty="0"/>
          </a:p>
          <a:p>
            <a:r>
              <a:rPr lang="en-US" sz="1400" dirty="0"/>
              <a:t>Elaboration </a:t>
            </a:r>
            <a:r>
              <a:rPr lang="en-US" sz="1400" dirty="0" err="1"/>
              <a:t>d’ici</a:t>
            </a:r>
            <a:r>
              <a:rPr lang="en-US" sz="1400" dirty="0"/>
              <a:t> le 1er </a:t>
            </a:r>
            <a:r>
              <a:rPr lang="en-US" sz="1400" dirty="0" err="1"/>
              <a:t>janvier</a:t>
            </a:r>
            <a:r>
              <a:rPr lang="en-US" sz="1400" dirty="0"/>
              <a:t> 2023, pour </a:t>
            </a:r>
            <a:r>
              <a:rPr lang="en-US" sz="1400" dirty="0" err="1"/>
              <a:t>chaque</a:t>
            </a:r>
            <a:r>
              <a:rPr lang="en-US" sz="1400" dirty="0"/>
              <a:t> </a:t>
            </a:r>
            <a:r>
              <a:rPr lang="en-US" sz="1400" dirty="0" err="1"/>
              <a:t>secteur</a:t>
            </a:r>
            <a:r>
              <a:rPr lang="en-US" sz="1400" dirty="0"/>
              <a:t> </a:t>
            </a:r>
            <a:r>
              <a:rPr lang="en-US" sz="1400" dirty="0" err="1"/>
              <a:t>fortement</a:t>
            </a:r>
            <a:r>
              <a:rPr lang="en-US" sz="1400" dirty="0"/>
              <a:t> </a:t>
            </a:r>
            <a:r>
              <a:rPr lang="en-US" sz="1400" dirty="0" err="1"/>
              <a:t>émetteur</a:t>
            </a:r>
            <a:r>
              <a:rPr lang="en-US" sz="1400" dirty="0"/>
              <a:t> de GES, </a:t>
            </a:r>
            <a:r>
              <a:rPr lang="en-US" sz="1400" dirty="0" err="1"/>
              <a:t>d’une</a:t>
            </a:r>
            <a:r>
              <a:rPr lang="en-US" sz="1400" dirty="0"/>
              <a:t> </a:t>
            </a:r>
            <a:r>
              <a:rPr lang="en-US" sz="1400" dirty="0" err="1"/>
              <a:t>feuille</a:t>
            </a:r>
            <a:r>
              <a:rPr lang="en-US" sz="1400" dirty="0"/>
              <a:t> de route des </a:t>
            </a:r>
            <a:r>
              <a:rPr lang="en-US" sz="1400" dirty="0" err="1"/>
              <a:t>mesures</a:t>
            </a:r>
            <a:r>
              <a:rPr lang="en-US" sz="1400" dirty="0"/>
              <a:t> </a:t>
            </a:r>
            <a:r>
              <a:rPr lang="en-US" sz="1400" dirty="0" err="1"/>
              <a:t>permettant</a:t>
            </a:r>
            <a:r>
              <a:rPr lang="en-US" sz="1400" dirty="0"/>
              <a:t> </a:t>
            </a:r>
            <a:r>
              <a:rPr lang="en-US" sz="1400" dirty="0" err="1"/>
              <a:t>d’atteindre</a:t>
            </a:r>
            <a:r>
              <a:rPr lang="en-US" sz="1400" dirty="0"/>
              <a:t> les </a:t>
            </a:r>
            <a:r>
              <a:rPr lang="en-US" sz="1400" dirty="0" err="1"/>
              <a:t>objectifs</a:t>
            </a:r>
            <a:r>
              <a:rPr lang="en-US" sz="1400" dirty="0"/>
              <a:t> de </a:t>
            </a:r>
            <a:r>
              <a:rPr lang="en-US" sz="1400" dirty="0" err="1"/>
              <a:t>réduction</a:t>
            </a:r>
            <a:r>
              <a:rPr lang="en-US" sz="1400" dirty="0"/>
              <a:t> des </a:t>
            </a:r>
            <a:r>
              <a:rPr lang="en-US" sz="1400" dirty="0" err="1"/>
              <a:t>émissions</a:t>
            </a:r>
            <a:r>
              <a:rPr lang="en-US" sz="1400" dirty="0"/>
              <a:t> de GES </a:t>
            </a:r>
            <a:r>
              <a:rPr lang="en-US" sz="1400" dirty="0" err="1"/>
              <a:t>fixés</a:t>
            </a:r>
            <a:r>
              <a:rPr lang="en-US" sz="1400" dirty="0"/>
              <a:t> par la SNBC.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Concertation </a:t>
            </a:r>
            <a:r>
              <a:rPr lang="en-US" sz="1400" dirty="0" err="1"/>
              <a:t>renforcée</a:t>
            </a:r>
            <a:r>
              <a:rPr lang="en-US" sz="1400" dirty="0"/>
              <a:t> des </a:t>
            </a:r>
            <a:r>
              <a:rPr lang="en-US" sz="1400" dirty="0" err="1"/>
              <a:t>acteurs</a:t>
            </a:r>
            <a:r>
              <a:rPr lang="en-US" sz="1400" dirty="0"/>
              <a:t> </a:t>
            </a:r>
            <a:r>
              <a:rPr lang="en-US" sz="1400" dirty="0" err="1"/>
              <a:t>économiques</a:t>
            </a:r>
            <a:r>
              <a:rPr lang="en-US" sz="1400" dirty="0"/>
              <a:t>, </a:t>
            </a:r>
            <a:r>
              <a:rPr lang="en-US" sz="1400" dirty="0" err="1"/>
              <a:t>représentants</a:t>
            </a:r>
            <a:r>
              <a:rPr lang="en-US" sz="1400" dirty="0"/>
              <a:t> des </a:t>
            </a:r>
            <a:r>
              <a:rPr lang="en-US" sz="1400" dirty="0" err="1"/>
              <a:t>collectivités</a:t>
            </a:r>
            <a:r>
              <a:rPr lang="en-US" sz="1400" dirty="0"/>
              <a:t> </a:t>
            </a:r>
            <a:r>
              <a:rPr lang="en-US" sz="1400" dirty="0" err="1"/>
              <a:t>territoriales</a:t>
            </a:r>
            <a:r>
              <a:rPr lang="en-US" sz="1400" dirty="0"/>
              <a:t> et le </a:t>
            </a:r>
            <a:r>
              <a:rPr lang="en-US" sz="1400" dirty="0" err="1"/>
              <a:t>Gouvernement</a:t>
            </a:r>
            <a:r>
              <a:rPr lang="en-US" sz="1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Alimenter</a:t>
            </a:r>
            <a:r>
              <a:rPr lang="en-US" sz="1400" dirty="0"/>
              <a:t> la futures </a:t>
            </a:r>
            <a:r>
              <a:rPr lang="en-US" sz="1400" dirty="0" err="1"/>
              <a:t>Stratégie</a:t>
            </a:r>
            <a:r>
              <a:rPr lang="en-US" sz="1400" dirty="0"/>
              <a:t> </a:t>
            </a:r>
            <a:r>
              <a:rPr lang="en-US" sz="1400" dirty="0" err="1"/>
              <a:t>Française</a:t>
            </a:r>
            <a:r>
              <a:rPr lang="en-US" sz="1400" dirty="0"/>
              <a:t> sur </a:t>
            </a:r>
            <a:r>
              <a:rPr lang="en-US" sz="1400" dirty="0" err="1"/>
              <a:t>l’énergie</a:t>
            </a:r>
            <a:r>
              <a:rPr lang="en-US" sz="1400" dirty="0"/>
              <a:t> et le </a:t>
            </a:r>
            <a:r>
              <a:rPr lang="en-US" sz="1400" dirty="0" err="1"/>
              <a:t>climat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Plan </a:t>
            </a:r>
            <a:r>
              <a:rPr lang="en-US" sz="1400" dirty="0" err="1"/>
              <a:t>d’actions</a:t>
            </a:r>
            <a:r>
              <a:rPr lang="en-US" sz="1400" dirty="0"/>
              <a:t> </a:t>
            </a:r>
            <a:r>
              <a:rPr lang="en-US" sz="1400" dirty="0" err="1"/>
              <a:t>opérationnel</a:t>
            </a:r>
            <a:r>
              <a:rPr lang="en-US" sz="1400" dirty="0"/>
              <a:t> qui decline la </a:t>
            </a:r>
            <a:r>
              <a:rPr lang="en-US" sz="1400" dirty="0" err="1"/>
              <a:t>trajectoire</a:t>
            </a:r>
            <a:r>
              <a:rPr lang="en-US" sz="1400" dirty="0"/>
              <a:t> </a:t>
            </a:r>
            <a:r>
              <a:rPr lang="en-US" sz="1400" dirty="0" err="1"/>
              <a:t>climatique</a:t>
            </a:r>
            <a:r>
              <a:rPr lang="en-US" sz="1400" dirty="0"/>
              <a:t>.</a:t>
            </a:r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86811330"/>
      </p:ext>
    </p:extLst>
  </p:cSld>
  <p:clrMapOvr>
    <a:masterClrMapping/>
  </p:clrMapOvr>
</p:sld>
</file>

<file path=ppt/theme/theme1.xml><?xml version="1.0" encoding="utf-8"?>
<a:theme xmlns:a="http://schemas.openxmlformats.org/drawingml/2006/main" name="GOUVERNEMENT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GOUVERNEMENT PPT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ppt_gouvernement_marianne</Template>
  <TotalTime>350</TotalTime>
  <Words>790</Words>
  <Application>Microsoft Macintosh PowerPoint</Application>
  <PresentationFormat>Affichage à l'écran (16:9)</PresentationFormat>
  <Paragraphs>75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Marianne</vt:lpstr>
      <vt:lpstr>Wingdings</vt:lpstr>
      <vt:lpstr>GOUVERNEMENT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>MTES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NEUMAN Caroline</dc:creator>
  <cp:lastModifiedBy>caroline devaux</cp:lastModifiedBy>
  <cp:revision>23</cp:revision>
  <dcterms:created xsi:type="dcterms:W3CDTF">2022-06-21T09:49:40Z</dcterms:created>
  <dcterms:modified xsi:type="dcterms:W3CDTF">2022-12-13T09:44:52Z</dcterms:modified>
</cp:coreProperties>
</file>