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68" r:id="rId3"/>
    <p:sldId id="270" r:id="rId4"/>
    <p:sldId id="273" r:id="rId5"/>
    <p:sldId id="275" r:id="rId6"/>
    <p:sldId id="276" r:id="rId7"/>
    <p:sldId id="283" r:id="rId8"/>
    <p:sldId id="274" r:id="rId9"/>
    <p:sldId id="277" r:id="rId10"/>
    <p:sldId id="272" r:id="rId11"/>
    <p:sldId id="279" r:id="rId12"/>
    <p:sldId id="280" r:id="rId13"/>
    <p:sldId id="281" r:id="rId14"/>
    <p:sldId id="28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4238D1-463A-4288-A835-BFD5B8F49D08}">
  <a:tblStyle styleId="{C34238D1-463A-4288-A835-BFD5B8F49D0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F1F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F1F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55"/>
  </p:normalViewPr>
  <p:slideViewPr>
    <p:cSldViewPr snapToGrid="0">
      <p:cViewPr varScale="1">
        <p:scale>
          <a:sx n="74" d="100"/>
          <a:sy n="74" d="100"/>
        </p:scale>
        <p:origin x="1480" y="176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A:\CHARTE GRAPHIQUE 2018\_Déclinaisons supports\PPT\Visuels\2027-ESSEC-aureliablanc-2576_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12000" y="2597430"/>
            <a:ext cx="8280000" cy="428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3" y="857"/>
            <a:ext cx="12188977" cy="6856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"/>
          <p:cNvCxnSpPr/>
          <p:nvPr/>
        </p:nvCxnSpPr>
        <p:spPr>
          <a:xfrm>
            <a:off x="588679" y="3429007"/>
            <a:ext cx="90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68313" y="2730422"/>
            <a:ext cx="30178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464599" y="3551894"/>
            <a:ext cx="30178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A1E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DA1E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462301" y="4313663"/>
            <a:ext cx="30178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3788" y="2907456"/>
            <a:ext cx="9256713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" y="857"/>
            <a:ext cx="12188977" cy="6856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4"/>
          <p:cNvCxnSpPr/>
          <p:nvPr/>
        </p:nvCxnSpPr>
        <p:spPr>
          <a:xfrm>
            <a:off x="588679" y="3429007"/>
            <a:ext cx="90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68313" y="2730422"/>
            <a:ext cx="30178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464599" y="3551894"/>
            <a:ext cx="30178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A1E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1DA1E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3"/>
          </p:nvPr>
        </p:nvSpPr>
        <p:spPr>
          <a:xfrm>
            <a:off x="462301" y="4313663"/>
            <a:ext cx="301783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-10901"/>
            <a:ext cx="12192000" cy="1065174"/>
          </a:xfrm>
          <a:prstGeom prst="rect">
            <a:avLst/>
          </a:prstGeom>
          <a:solidFill>
            <a:srgbClr val="1C90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5"/>
          <p:cNvCxnSpPr/>
          <p:nvPr/>
        </p:nvCxnSpPr>
        <p:spPr>
          <a:xfrm>
            <a:off x="0" y="6480706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DA1E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828261" y="6470144"/>
            <a:ext cx="8554443" cy="38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5764" y="6069893"/>
            <a:ext cx="832107" cy="7757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11114299" y="6480706"/>
            <a:ext cx="536812" cy="37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44263" y="237141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44500" y="1560513"/>
            <a:ext cx="1137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9705"/>
            <a:ext cx="1658115" cy="76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1065174"/>
          </a:xfrm>
          <a:prstGeom prst="rect">
            <a:avLst/>
          </a:prstGeom>
          <a:solidFill>
            <a:srgbClr val="1C90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2" name="Google Shape;42;p6"/>
          <p:cNvCxnSpPr/>
          <p:nvPr/>
        </p:nvCxnSpPr>
        <p:spPr>
          <a:xfrm>
            <a:off x="0" y="6480706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DA1E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828261" y="6470144"/>
            <a:ext cx="8554443" cy="38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5764" y="6069893"/>
            <a:ext cx="832107" cy="7757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45" name="Google Shape;45;p6"/>
          <p:cNvSpPr txBox="1"/>
          <p:nvPr/>
        </p:nvSpPr>
        <p:spPr>
          <a:xfrm>
            <a:off x="11114299" y="6480706"/>
            <a:ext cx="536812" cy="37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44500" y="1560513"/>
            <a:ext cx="1137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44263" y="348647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9705"/>
            <a:ext cx="1658115" cy="76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44263" y="571671"/>
            <a:ext cx="10822436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0D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C90D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44500" y="1624013"/>
            <a:ext cx="11395075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" name="Google Shape;52;p7"/>
          <p:cNvCxnSpPr/>
          <p:nvPr/>
        </p:nvCxnSpPr>
        <p:spPr>
          <a:xfrm>
            <a:off x="0" y="6480706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1DA1E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828261" y="6470144"/>
            <a:ext cx="8554443" cy="38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5764" y="6069893"/>
            <a:ext cx="832107" cy="7757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11114299" y="6480706"/>
            <a:ext cx="536812" cy="37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9705"/>
            <a:ext cx="1658115" cy="76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462299" y="2231662"/>
            <a:ext cx="9937846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fr-FR" dirty="0"/>
              <a:t>Citroën AMI (A/B) – </a:t>
            </a:r>
            <a:r>
              <a:rPr lang="fr-FR" dirty="0" err="1"/>
              <a:t>Internal</a:t>
            </a:r>
            <a:r>
              <a:rPr lang="fr-FR" dirty="0"/>
              <a:t> disruption in the </a:t>
            </a:r>
            <a:r>
              <a:rPr lang="fr-FR" dirty="0" err="1"/>
              <a:t>automotive</a:t>
            </a:r>
            <a:r>
              <a:rPr lang="fr-FR" dirty="0"/>
              <a:t> </a:t>
            </a:r>
            <a:r>
              <a:rPr lang="fr-FR" dirty="0" err="1"/>
              <a:t>industry</a:t>
            </a:r>
            <a:endParaRPr dirty="0"/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2"/>
          </p:nvPr>
        </p:nvSpPr>
        <p:spPr>
          <a:xfrm>
            <a:off x="464602" y="3551900"/>
            <a:ext cx="8461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A1E0"/>
              </a:buClr>
              <a:buSzPts val="2400"/>
              <a:buNone/>
            </a:pPr>
            <a:r>
              <a:rPr lang="fr-FR" dirty="0"/>
              <a:t>Jan </a:t>
            </a:r>
            <a:r>
              <a:rPr lang="fr-FR" dirty="0" err="1"/>
              <a:t>Lepoutre</a:t>
            </a:r>
            <a:endParaRPr dirty="0"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3"/>
          </p:nvPr>
        </p:nvSpPr>
        <p:spPr>
          <a:xfrm>
            <a:off x="462299" y="4313675"/>
            <a:ext cx="56337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FR" dirty="0"/>
              <a:t>8/12/2022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/>
          <a:lstStyle/>
          <a:p>
            <a:r>
              <a:rPr lang="en-GB" dirty="0"/>
              <a:t>The advantages of L6 as a petri-dish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1" y="1117600"/>
            <a:ext cx="11221026" cy="4770149"/>
          </a:xfrm>
        </p:spPr>
        <p:txBody>
          <a:bodyPr>
            <a:normAutofit/>
          </a:bodyPr>
          <a:lstStyle/>
          <a:p>
            <a:r>
              <a:rPr lang="en-GB" sz="2400" dirty="0"/>
              <a:t>L6 is not a car, does not have the same safety and quality test requirements as cars</a:t>
            </a:r>
          </a:p>
          <a:p>
            <a:pPr lvl="1"/>
            <a:r>
              <a:rPr lang="en-GB" sz="1800" dirty="0"/>
              <a:t>If you want to see how fast you can go </a:t>
            </a:r>
            <a:r>
              <a:rPr lang="en-GB" sz="1800" dirty="0">
                <a:sym typeface="Wingdings" panose="05000000000000000000" pitchFamily="2" charset="2"/>
              </a:rPr>
              <a:t> regulatory barriers removed</a:t>
            </a:r>
            <a:endParaRPr lang="en-GB" sz="1800" dirty="0"/>
          </a:p>
          <a:p>
            <a:endParaRPr lang="en-GB" sz="2400" dirty="0"/>
          </a:p>
          <a:p>
            <a:r>
              <a:rPr lang="en-GB" sz="2400" dirty="0"/>
              <a:t>L6 is outside of PSA’s existing offering and customer base</a:t>
            </a:r>
          </a:p>
          <a:p>
            <a:pPr lvl="1"/>
            <a:r>
              <a:rPr lang="en-GB" sz="1800" dirty="0"/>
              <a:t>Reputational and market risk limited</a:t>
            </a:r>
          </a:p>
          <a:p>
            <a:pPr lvl="1"/>
            <a:r>
              <a:rPr lang="en-GB" sz="1800" dirty="0"/>
              <a:t>No problem selling outside of dealership channels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4628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>
            <a:normAutofit/>
          </a:bodyPr>
          <a:lstStyle/>
          <a:p>
            <a:r>
              <a:rPr lang="fr-FR" dirty="0"/>
              <a:t>The sales and distribution of the </a:t>
            </a:r>
            <a:r>
              <a:rPr lang="fr-FR" dirty="0" err="1"/>
              <a:t>Citroen</a:t>
            </a:r>
            <a:r>
              <a:rPr lang="fr-FR" dirty="0"/>
              <a:t> AMI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0" y="1045756"/>
            <a:ext cx="11221026" cy="4770149"/>
          </a:xfrm>
        </p:spPr>
        <p:txBody>
          <a:bodyPr>
            <a:normAutofit/>
          </a:bodyPr>
          <a:lstStyle/>
          <a:p>
            <a:r>
              <a:rPr lang="en-GB" sz="2000" dirty="0"/>
              <a:t>Target customers don’t go to Citroen dealership</a:t>
            </a:r>
          </a:p>
          <a:p>
            <a:r>
              <a:rPr lang="en-GB" sz="2000" dirty="0"/>
              <a:t>Deal with FNAC/</a:t>
            </a:r>
            <a:r>
              <a:rPr lang="en-GB" sz="2000" dirty="0" err="1"/>
              <a:t>Darty</a:t>
            </a:r>
            <a:r>
              <a:rPr lang="en-GB" sz="2000" dirty="0"/>
              <a:t> = most important </a:t>
            </a:r>
            <a:r>
              <a:rPr lang="en-GB" sz="2000" dirty="0" err="1"/>
              <a:t>salespoint</a:t>
            </a:r>
            <a:r>
              <a:rPr lang="en-GB" sz="2000" dirty="0"/>
              <a:t> for mobility objects</a:t>
            </a:r>
          </a:p>
          <a:p>
            <a:r>
              <a:rPr lang="en-GB" sz="2000" dirty="0"/>
              <a:t>Tensions with dealerships, who also want the vehicle on display</a:t>
            </a:r>
          </a:p>
          <a:p>
            <a:r>
              <a:rPr lang="en-GB" sz="2000" dirty="0"/>
              <a:t>Fully online sales vs. no experience in vehicle selling, invoicing, delivering…</a:t>
            </a:r>
          </a:p>
          <a:p>
            <a:endParaRPr lang="en-GB" sz="2000" dirty="0"/>
          </a:p>
          <a:p>
            <a:pPr lvl="1"/>
            <a:endParaRPr lang="en-GB" sz="1800" dirty="0"/>
          </a:p>
          <a:p>
            <a:pPr lvl="1"/>
            <a:endParaRPr lang="en-GB" sz="1400" dirty="0"/>
          </a:p>
          <a:p>
            <a:pPr lvl="1"/>
            <a:endParaRPr lang="en-GB" sz="1600" dirty="0"/>
          </a:p>
          <a:p>
            <a:endParaRPr lang="en-GB" sz="2000" dirty="0"/>
          </a:p>
          <a:p>
            <a:pPr lvl="1"/>
            <a:endParaRPr lang="en-GB" sz="16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831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>
            <a:normAutofit/>
          </a:bodyPr>
          <a:lstStyle/>
          <a:p>
            <a:r>
              <a:rPr lang="fr-FR" dirty="0" err="1"/>
              <a:t>Learnings</a:t>
            </a:r>
            <a:r>
              <a:rPr lang="fr-FR" dirty="0"/>
              <a:t> and </a:t>
            </a:r>
            <a:r>
              <a:rPr lang="fr-FR" dirty="0" err="1"/>
              <a:t>benefits</a:t>
            </a:r>
            <a:r>
              <a:rPr lang="fr-FR" dirty="0"/>
              <a:t>: AMI as a </a:t>
            </a:r>
            <a:r>
              <a:rPr lang="fr-FR" dirty="0" err="1"/>
              <a:t>sandbox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0" y="1045756"/>
            <a:ext cx="11221026" cy="4770149"/>
          </a:xfrm>
        </p:spPr>
        <p:txBody>
          <a:bodyPr>
            <a:normAutofit/>
          </a:bodyPr>
          <a:lstStyle/>
          <a:p>
            <a:r>
              <a:rPr lang="en-GB" sz="2400" dirty="0"/>
              <a:t>Vehicle manufacturing: not so much &gt; time compression was artificial</a:t>
            </a:r>
          </a:p>
          <a:p>
            <a:pPr lvl="1"/>
            <a:r>
              <a:rPr lang="en-GB" sz="1800" dirty="0"/>
              <a:t>However, put into question which stages / information remains critical even when no limitations</a:t>
            </a:r>
          </a:p>
          <a:p>
            <a:pPr lvl="1"/>
            <a:r>
              <a:rPr lang="en-GB" sz="1800" dirty="0"/>
              <a:t>Multidisciplinary steering committee has benefits for achieving tight deadlines</a:t>
            </a:r>
          </a:p>
          <a:p>
            <a:pPr lvl="1"/>
            <a:endParaRPr lang="en-GB" sz="1800" dirty="0"/>
          </a:p>
          <a:p>
            <a:r>
              <a:rPr lang="en-GB" sz="2400" dirty="0"/>
              <a:t>Sales</a:t>
            </a:r>
          </a:p>
          <a:p>
            <a:pPr lvl="1"/>
            <a:r>
              <a:rPr lang="en-GB" sz="2000" dirty="0"/>
              <a:t>Distribution network remains important in the customer journey</a:t>
            </a:r>
          </a:p>
          <a:p>
            <a:pPr lvl="1"/>
            <a:r>
              <a:rPr lang="en-GB" sz="2000" dirty="0"/>
              <a:t>Online sales capability and experience</a:t>
            </a:r>
          </a:p>
          <a:p>
            <a:pPr lvl="1"/>
            <a:r>
              <a:rPr lang="en-GB" sz="2000" dirty="0"/>
              <a:t>Online community experience and management</a:t>
            </a:r>
          </a:p>
          <a:p>
            <a:pPr lvl="1"/>
            <a:r>
              <a:rPr lang="en-GB" sz="2000" dirty="0"/>
              <a:t>Sales ambassadors community</a:t>
            </a:r>
          </a:p>
          <a:p>
            <a:pPr lvl="1"/>
            <a:endParaRPr lang="en-GB" sz="2000" dirty="0"/>
          </a:p>
          <a:p>
            <a:r>
              <a:rPr lang="en-GB" sz="2400" dirty="0"/>
              <a:t>L6 is not just for urban users &gt; much higher adoption than expected in </a:t>
            </a:r>
            <a:r>
              <a:rPr lang="en-GB" sz="2400" dirty="0" err="1"/>
              <a:t>peri</a:t>
            </a:r>
            <a:r>
              <a:rPr lang="en-GB" sz="2400" dirty="0"/>
              <a:t>-urban and even rural communities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pPr lvl="1"/>
            <a:endParaRPr lang="en-GB" sz="1600" dirty="0"/>
          </a:p>
          <a:p>
            <a:pPr lvl="1"/>
            <a:endParaRPr lang="en-GB" sz="1800" dirty="0"/>
          </a:p>
          <a:p>
            <a:endParaRPr lang="en-GB" sz="2400" dirty="0"/>
          </a:p>
          <a:p>
            <a:pPr lvl="1"/>
            <a:endParaRPr lang="en-GB" sz="18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4511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4500" y="358311"/>
            <a:ext cx="10822436" cy="658812"/>
          </a:xfrm>
        </p:spPr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4500" y="1143000"/>
            <a:ext cx="11395075" cy="493871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In the 20th </a:t>
            </a:r>
            <a:r>
              <a:rPr lang="fr-FR" dirty="0" err="1"/>
              <a:t>century</a:t>
            </a:r>
            <a:r>
              <a:rPr lang="fr-FR" dirty="0"/>
              <a:t>, radical innovations in the </a:t>
            </a:r>
            <a:r>
              <a:rPr lang="fr-FR" dirty="0" err="1"/>
              <a:t>automotive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not </a:t>
            </a:r>
            <a:r>
              <a:rPr lang="fr-FR" dirty="0" err="1"/>
              <a:t>technological</a:t>
            </a:r>
            <a:r>
              <a:rPr lang="fr-FR" dirty="0"/>
              <a:t>, but </a:t>
            </a:r>
            <a:r>
              <a:rPr lang="fr-FR" dirty="0" err="1"/>
              <a:t>organizational</a:t>
            </a:r>
            <a:endParaRPr lang="fr-FR" dirty="0"/>
          </a:p>
          <a:p>
            <a:pPr lvl="1"/>
            <a:r>
              <a:rPr lang="fr-FR" dirty="0" err="1"/>
              <a:t>Conveyer</a:t>
            </a:r>
            <a:r>
              <a:rPr lang="fr-FR" dirty="0"/>
              <a:t> </a:t>
            </a:r>
            <a:r>
              <a:rPr lang="fr-FR" dirty="0" err="1"/>
              <a:t>belt</a:t>
            </a:r>
            <a:r>
              <a:rPr lang="fr-FR" dirty="0"/>
              <a:t> (Ford)</a:t>
            </a:r>
          </a:p>
          <a:p>
            <a:pPr lvl="1"/>
            <a:r>
              <a:rPr lang="fr-FR" dirty="0" err="1"/>
              <a:t>Multidivisional</a:t>
            </a:r>
            <a:r>
              <a:rPr lang="fr-FR" dirty="0"/>
              <a:t> </a:t>
            </a:r>
            <a:r>
              <a:rPr lang="fr-FR" dirty="0" err="1"/>
              <a:t>firm</a:t>
            </a:r>
            <a:r>
              <a:rPr lang="fr-FR" dirty="0"/>
              <a:t> (GM)</a:t>
            </a:r>
          </a:p>
          <a:p>
            <a:pPr lvl="1"/>
            <a:r>
              <a:rPr lang="fr-FR" dirty="0"/>
              <a:t>Lean </a:t>
            </a:r>
            <a:r>
              <a:rPr lang="fr-FR" dirty="0" err="1"/>
              <a:t>manufacturing</a:t>
            </a:r>
            <a:r>
              <a:rPr lang="fr-FR" dirty="0"/>
              <a:t> (Toyota)</a:t>
            </a:r>
          </a:p>
          <a:p>
            <a:pPr lvl="1"/>
            <a:r>
              <a:rPr lang="fr-FR" dirty="0" err="1"/>
              <a:t>Modularity</a:t>
            </a:r>
            <a:r>
              <a:rPr lang="fr-FR" dirty="0"/>
              <a:t> and </a:t>
            </a:r>
            <a:r>
              <a:rPr lang="fr-FR" dirty="0" err="1"/>
              <a:t>platforms</a:t>
            </a:r>
            <a:r>
              <a:rPr lang="fr-FR" dirty="0"/>
              <a:t> (all)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automotive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</a:t>
            </a:r>
            <a:r>
              <a:rPr lang="fr-FR" dirty="0" err="1"/>
              <a:t>knows</a:t>
            </a:r>
            <a:r>
              <a:rPr lang="fr-FR" dirty="0"/>
              <a:t> how to engage in </a:t>
            </a:r>
            <a:r>
              <a:rPr lang="fr-FR" dirty="0" err="1"/>
              <a:t>prototyping</a:t>
            </a:r>
            <a:r>
              <a:rPr lang="fr-FR" dirty="0"/>
              <a:t>, </a:t>
            </a:r>
            <a:r>
              <a:rPr lang="fr-FR" dirty="0" err="1"/>
              <a:t>hypothesis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and </a:t>
            </a:r>
            <a:r>
              <a:rPr lang="fr-FR" dirty="0" err="1"/>
              <a:t>incremental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for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, but </a:t>
            </a:r>
            <a:r>
              <a:rPr lang="fr-FR" dirty="0" err="1"/>
              <a:t>it</a:t>
            </a:r>
            <a:r>
              <a:rPr lang="fr-FR" dirty="0"/>
              <a:t> has a hard time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organizationally</a:t>
            </a:r>
            <a:r>
              <a:rPr lang="fr-FR" dirty="0"/>
              <a:t>, </a:t>
            </a:r>
            <a:r>
              <a:rPr lang="fr-FR" dirty="0" err="1"/>
              <a:t>given</a:t>
            </a:r>
            <a:r>
              <a:rPr lang="fr-FR" dirty="0"/>
              <a:t> the high </a:t>
            </a:r>
            <a:r>
              <a:rPr lang="fr-FR" dirty="0" err="1"/>
              <a:t>risks</a:t>
            </a:r>
            <a:r>
              <a:rPr lang="fr-FR" dirty="0"/>
              <a:t> and </a:t>
            </a:r>
            <a:r>
              <a:rPr lang="fr-FR" dirty="0" err="1"/>
              <a:t>interdependence</a:t>
            </a:r>
            <a:r>
              <a:rPr lang="fr-FR" dirty="0"/>
              <a:t> of </a:t>
            </a:r>
            <a:r>
              <a:rPr lang="fr-FR" dirty="0" err="1"/>
              <a:t>product</a:t>
            </a:r>
            <a:r>
              <a:rPr lang="fr-FR" dirty="0"/>
              <a:t> cycles</a:t>
            </a:r>
          </a:p>
          <a:p>
            <a:endParaRPr lang="fr-FR" dirty="0"/>
          </a:p>
          <a:p>
            <a:r>
              <a:rPr lang="fr-FR" dirty="0" err="1"/>
              <a:t>Organizational</a:t>
            </a:r>
            <a:r>
              <a:rPr lang="fr-FR" dirty="0"/>
              <a:t> </a:t>
            </a:r>
            <a:r>
              <a:rPr lang="fr-FR" dirty="0" err="1"/>
              <a:t>experiments</a:t>
            </a:r>
            <a:r>
              <a:rPr lang="fr-FR" dirty="0"/>
              <a:t> are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the </a:t>
            </a:r>
            <a:r>
              <a:rPr lang="fr-FR" dirty="0" err="1"/>
              <a:t>organization</a:t>
            </a:r>
            <a:r>
              <a:rPr lang="fr-FR" dirty="0"/>
              <a:t> </a:t>
            </a:r>
            <a:r>
              <a:rPr lang="fr-FR" dirty="0" err="1"/>
              <a:t>adjust</a:t>
            </a:r>
            <a:r>
              <a:rPr lang="fr-FR" dirty="0"/>
              <a:t> to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faster</a:t>
            </a:r>
            <a:r>
              <a:rPr lang="fr-FR" dirty="0"/>
              <a:t> </a:t>
            </a:r>
            <a:r>
              <a:rPr lang="fr-FR" dirty="0" err="1"/>
              <a:t>technological</a:t>
            </a:r>
            <a:r>
              <a:rPr lang="fr-FR" dirty="0"/>
              <a:t> and </a:t>
            </a:r>
            <a:r>
              <a:rPr lang="fr-FR" dirty="0" err="1"/>
              <a:t>market</a:t>
            </a:r>
            <a:r>
              <a:rPr lang="fr-FR" dirty="0"/>
              <a:t> challenges</a:t>
            </a:r>
          </a:p>
          <a:p>
            <a:pPr lvl="1"/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outside</a:t>
            </a:r>
            <a:r>
              <a:rPr lang="fr-FR" dirty="0"/>
              <a:t> </a:t>
            </a:r>
            <a:r>
              <a:rPr lang="fr-FR" dirty="0" err="1"/>
              <a:t>platforms</a:t>
            </a:r>
            <a:r>
              <a:rPr lang="fr-FR" dirty="0"/>
              <a:t> and </a:t>
            </a:r>
            <a:r>
              <a:rPr lang="fr-FR" dirty="0" err="1"/>
              <a:t>existing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line-up, but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by </a:t>
            </a:r>
            <a:r>
              <a:rPr lang="fr-FR" dirty="0" err="1"/>
              <a:t>integrating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in the </a:t>
            </a:r>
            <a:r>
              <a:rPr lang="fr-FR" dirty="0" err="1"/>
              <a:t>process</a:t>
            </a:r>
            <a:endParaRPr lang="fr-FR" dirty="0"/>
          </a:p>
          <a:p>
            <a:pPr lvl="1"/>
            <a:r>
              <a:rPr lang="fr-FR" dirty="0" err="1"/>
              <a:t>Outside</a:t>
            </a:r>
            <a:r>
              <a:rPr lang="fr-FR" dirty="0"/>
              <a:t>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markets</a:t>
            </a:r>
            <a:r>
              <a:rPr lang="fr-FR" dirty="0"/>
              <a:t> to </a:t>
            </a:r>
            <a:r>
              <a:rPr lang="fr-FR" dirty="0" err="1"/>
              <a:t>limit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failure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79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6266">
            <a:off x="8824127" y="2214856"/>
            <a:ext cx="2843372" cy="4003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/>
          <a:lstStyle/>
          <a:p>
            <a:r>
              <a:rPr lang="fr-FR" dirty="0"/>
              <a:t>A bit of background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1" y="1117600"/>
            <a:ext cx="6057900" cy="4770149"/>
          </a:xfrm>
        </p:spPr>
        <p:txBody>
          <a:bodyPr>
            <a:normAutofit/>
          </a:bodyPr>
          <a:lstStyle/>
          <a:p>
            <a:r>
              <a:rPr lang="en-GB" sz="2000" dirty="0"/>
              <a:t>A two-case teaching case to understand and discuss</a:t>
            </a:r>
          </a:p>
          <a:p>
            <a:pPr lvl="1"/>
            <a:r>
              <a:rPr lang="en-GB" sz="1600" dirty="0"/>
              <a:t>The genesis of cars (A) and their commercialization (B)</a:t>
            </a:r>
          </a:p>
          <a:p>
            <a:pPr lvl="1"/>
            <a:r>
              <a:rPr lang="en-GB" sz="1600" dirty="0"/>
              <a:t>Careers in the automotive industry</a:t>
            </a:r>
          </a:p>
          <a:p>
            <a:pPr lvl="1"/>
            <a:r>
              <a:rPr lang="en-GB" sz="1600" dirty="0"/>
              <a:t>Challenges in the automotive industry </a:t>
            </a:r>
          </a:p>
          <a:p>
            <a:pPr lvl="1"/>
            <a:r>
              <a:rPr lang="en-GB" sz="1600" dirty="0"/>
              <a:t>Disruption and innovation within the automotive industry</a:t>
            </a:r>
          </a:p>
          <a:p>
            <a:pPr lvl="1"/>
            <a:endParaRPr lang="en-GB" sz="1600" dirty="0"/>
          </a:p>
          <a:p>
            <a:r>
              <a:rPr lang="en-GB" sz="2000" dirty="0"/>
              <a:t>Describing the “normal” by showing deviation from the normal</a:t>
            </a:r>
          </a:p>
          <a:p>
            <a:pPr lvl="1"/>
            <a:endParaRPr lang="en-GB" sz="1600" dirty="0"/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2188">
            <a:off x="6667163" y="2402260"/>
            <a:ext cx="2907231" cy="3946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69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/>
          <a:lstStyle/>
          <a:p>
            <a:r>
              <a:rPr lang="fr-FR" dirty="0" err="1"/>
              <a:t>Introducing</a:t>
            </a:r>
            <a:r>
              <a:rPr lang="fr-FR" dirty="0"/>
              <a:t> … </a:t>
            </a:r>
            <a:r>
              <a:rPr lang="fr-FR" dirty="0" err="1"/>
              <a:t>Citroen</a:t>
            </a:r>
            <a:r>
              <a:rPr lang="fr-FR" dirty="0"/>
              <a:t> AMI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1" y="1117600"/>
            <a:ext cx="11221026" cy="4770149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A unique “vehicle”: not a car, a </a:t>
            </a:r>
            <a:r>
              <a:rPr lang="en-GB" sz="2000" dirty="0" err="1"/>
              <a:t>quadricycle</a:t>
            </a:r>
            <a:r>
              <a:rPr lang="en-GB" sz="2000" dirty="0"/>
              <a:t> (L6)</a:t>
            </a:r>
          </a:p>
          <a:p>
            <a:r>
              <a:rPr lang="en-GB" sz="2000" dirty="0"/>
              <a:t>L6: drivable from 14y old onwards in France</a:t>
            </a:r>
          </a:p>
          <a:p>
            <a:r>
              <a:rPr lang="en-GB" sz="2000" dirty="0"/>
              <a:t>Cheap: 7k euro vs market average 12k (L6/L7)</a:t>
            </a:r>
          </a:p>
          <a:p>
            <a:r>
              <a:rPr lang="en-GB" sz="2000" dirty="0"/>
              <a:t>Unique design</a:t>
            </a:r>
          </a:p>
          <a:p>
            <a:pPr lvl="1"/>
            <a:r>
              <a:rPr lang="en-GB" sz="1600" dirty="0"/>
              <a:t>Electric: 75km autonomy</a:t>
            </a:r>
          </a:p>
          <a:p>
            <a:pPr lvl="1"/>
            <a:r>
              <a:rPr lang="en-GB" sz="1600" dirty="0"/>
              <a:t>Tubular chassis with plastic panels</a:t>
            </a:r>
          </a:p>
          <a:p>
            <a:pPr lvl="1"/>
            <a:r>
              <a:rPr lang="en-GB" sz="1600" dirty="0"/>
              <a:t>Asymmetrically opening doors</a:t>
            </a:r>
          </a:p>
          <a:p>
            <a:pPr lvl="1"/>
            <a:r>
              <a:rPr lang="en-GB" sz="1600" dirty="0"/>
              <a:t>Low tech</a:t>
            </a:r>
          </a:p>
          <a:p>
            <a:pPr lvl="1"/>
            <a:r>
              <a:rPr lang="en-GB" sz="1600" dirty="0"/>
              <a:t>Two seater</a:t>
            </a:r>
          </a:p>
          <a:p>
            <a:r>
              <a:rPr lang="en-GB" sz="2000" dirty="0"/>
              <a:t>Unique sales strategy</a:t>
            </a:r>
          </a:p>
          <a:p>
            <a:pPr lvl="1"/>
            <a:r>
              <a:rPr lang="en-GB" sz="1600" dirty="0"/>
              <a:t>Display online, brand distribution network and electronics retailer</a:t>
            </a:r>
          </a:p>
          <a:p>
            <a:pPr lvl="1"/>
            <a:r>
              <a:rPr lang="en-GB" sz="1600" dirty="0"/>
              <a:t>D2C online purchasing only, D2C delivery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r>
              <a:rPr lang="en-GB" sz="2000" dirty="0"/>
              <a:t>…but the true innovation lies elsewhere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1600" dirty="0"/>
          </a:p>
        </p:txBody>
      </p:sp>
      <p:pic>
        <p:nvPicPr>
          <p:cNvPr id="6" name="Picture 8" descr="Citroen's super-cheap Ami electric city pod needs no licen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745" y="159086"/>
            <a:ext cx="4533611" cy="30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f2.autoplus.fr/wp-content/uploads/autoplus/2020/06/la-citroen-ami-2020-installe-fnac-chez-dar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5" y="3295377"/>
            <a:ext cx="4533611" cy="30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automotive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in 2017: </a:t>
            </a:r>
            <a:r>
              <a:rPr lang="fr-FR" dirty="0" err="1"/>
              <a:t>genesis</a:t>
            </a:r>
            <a:r>
              <a:rPr lang="fr-FR" dirty="0"/>
              <a:t>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0" y="1045756"/>
            <a:ext cx="11221026" cy="4770149"/>
          </a:xfrm>
        </p:spPr>
        <p:txBody>
          <a:bodyPr>
            <a:normAutofit/>
          </a:bodyPr>
          <a:lstStyle/>
          <a:p>
            <a:r>
              <a:rPr lang="en-GB" sz="1800" dirty="0"/>
              <a:t>Typical development cycle of vehicles = 4-6 years, total vehicle and parts lifecycle = 15 years</a:t>
            </a:r>
          </a:p>
          <a:p>
            <a:r>
              <a:rPr lang="en-GB" sz="1800" dirty="0"/>
              <a:t>Total project fixed cost = 500M-1B euro, depending on mutualized parts and existing factories</a:t>
            </a:r>
          </a:p>
          <a:p>
            <a:r>
              <a:rPr lang="en-GB" sz="1800" dirty="0"/>
              <a:t>Modularization into “platforms” to recycle parts and components across vehicles and vehicle generations</a:t>
            </a:r>
          </a:p>
          <a:p>
            <a:r>
              <a:rPr lang="en-GB" sz="1800" dirty="0"/>
              <a:t>Stage-gate development process to manage interdependent choices and downstream risks in output</a:t>
            </a:r>
          </a:p>
          <a:p>
            <a:r>
              <a:rPr lang="en-GB" sz="1800" dirty="0"/>
              <a:t>New cars replace or update existing ones in the brand portfolio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lvl="1"/>
            <a:endParaRPr lang="en-GB" sz="1400" dirty="0"/>
          </a:p>
        </p:txBody>
      </p:sp>
      <p:pic>
        <p:nvPicPr>
          <p:cNvPr id="7" name="Image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4" y="3239394"/>
            <a:ext cx="7869353" cy="276424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08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>
            <a:normAutofit fontScale="92500"/>
          </a:bodyPr>
          <a:lstStyle/>
          <a:p>
            <a:r>
              <a:rPr lang="fr-FR" dirty="0"/>
              <a:t>The </a:t>
            </a:r>
            <a:r>
              <a:rPr lang="fr-FR" dirty="0" err="1"/>
              <a:t>automotive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in 2017: </a:t>
            </a:r>
            <a:r>
              <a:rPr lang="fr-FR" dirty="0" err="1"/>
              <a:t>commercialization</a:t>
            </a:r>
            <a:r>
              <a:rPr lang="fr-FR" dirty="0"/>
              <a:t>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0" y="1045756"/>
            <a:ext cx="11221026" cy="4770149"/>
          </a:xfrm>
        </p:spPr>
        <p:txBody>
          <a:bodyPr>
            <a:normAutofit/>
          </a:bodyPr>
          <a:lstStyle/>
          <a:p>
            <a:r>
              <a:rPr lang="en-GB" sz="2000" dirty="0"/>
              <a:t>Automotive industry = B2B </a:t>
            </a:r>
          </a:p>
          <a:p>
            <a:r>
              <a:rPr lang="en-GB" sz="2000" dirty="0"/>
              <a:t>Brand marketing, advertising and communication managed by brands</a:t>
            </a:r>
          </a:p>
          <a:p>
            <a:r>
              <a:rPr lang="en-GB" sz="2000" dirty="0"/>
              <a:t>Distribution and sales to customers</a:t>
            </a:r>
          </a:p>
          <a:p>
            <a:pPr lvl="1"/>
            <a:r>
              <a:rPr lang="en-GB" sz="1600" dirty="0"/>
              <a:t>Brand owned dealerships</a:t>
            </a:r>
          </a:p>
          <a:p>
            <a:pPr lvl="1"/>
            <a:r>
              <a:rPr lang="en-GB" sz="1600" dirty="0"/>
              <a:t>Independent dealerships</a:t>
            </a:r>
          </a:p>
          <a:p>
            <a:pPr lvl="1"/>
            <a:r>
              <a:rPr lang="en-GB" sz="1600" dirty="0"/>
              <a:t>Digital platforms</a:t>
            </a:r>
          </a:p>
          <a:p>
            <a:r>
              <a:rPr lang="en-GB" sz="2000" dirty="0"/>
              <a:t>Customer journey shifting from dealership centred to a combination of online search, testing and transaction in dealership</a:t>
            </a:r>
          </a:p>
          <a:p>
            <a:r>
              <a:rPr lang="en-GB" sz="2000" dirty="0"/>
              <a:t>Transactions</a:t>
            </a:r>
          </a:p>
          <a:p>
            <a:pPr lvl="1"/>
            <a:r>
              <a:rPr lang="en-GB" sz="1600" dirty="0"/>
              <a:t>Sale</a:t>
            </a:r>
          </a:p>
          <a:p>
            <a:pPr lvl="1"/>
            <a:r>
              <a:rPr lang="en-GB" sz="1600" dirty="0"/>
              <a:t>Long term leasing</a:t>
            </a:r>
          </a:p>
          <a:p>
            <a:pPr lvl="1"/>
            <a:r>
              <a:rPr lang="en-GB" sz="1600" dirty="0"/>
              <a:t>Short term rental</a:t>
            </a:r>
          </a:p>
          <a:p>
            <a:pPr lvl="1"/>
            <a:endParaRPr lang="en-GB" sz="1600" dirty="0"/>
          </a:p>
          <a:p>
            <a:endParaRPr lang="en-GB" sz="2000" dirty="0"/>
          </a:p>
          <a:p>
            <a:pPr lvl="1"/>
            <a:endParaRPr lang="en-GB" sz="16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684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>
            <a:normAutofit/>
          </a:bodyPr>
          <a:lstStyle/>
          <a:p>
            <a:r>
              <a:rPr lang="fr-FR" dirty="0"/>
              <a:t>The </a:t>
            </a:r>
            <a:r>
              <a:rPr lang="fr-FR" dirty="0" err="1"/>
              <a:t>automotive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in 2017: CASE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0" y="1045756"/>
            <a:ext cx="11221026" cy="4770149"/>
          </a:xfrm>
        </p:spPr>
        <p:txBody>
          <a:bodyPr>
            <a:normAutofit/>
          </a:bodyPr>
          <a:lstStyle/>
          <a:p>
            <a:r>
              <a:rPr lang="en-GB" sz="2000" dirty="0"/>
              <a:t>Significant changes in the industrial and market environment of the automotive industry</a:t>
            </a:r>
          </a:p>
          <a:p>
            <a:r>
              <a:rPr lang="en-GB" sz="2000" dirty="0"/>
              <a:t>New technologies and usages: Connected, Autonomous, Shared, Electric?</a:t>
            </a:r>
          </a:p>
          <a:p>
            <a:r>
              <a:rPr lang="en-GB" sz="2000" dirty="0"/>
              <a:t>Technological developments, regulatory changes and customer behaviours change at speeds that exceed adjustment speeds of factory and tooling amortization </a:t>
            </a:r>
          </a:p>
          <a:p>
            <a:endParaRPr lang="en-GB" sz="2000" dirty="0"/>
          </a:p>
          <a:p>
            <a:pPr lvl="1"/>
            <a:endParaRPr lang="en-GB" sz="16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1600" dirty="0"/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81" y="3549374"/>
            <a:ext cx="3619211" cy="22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verage CO2 fleet values vs. targ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16" y="3549374"/>
            <a:ext cx="4026831" cy="22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stainability 13 07384 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" y="3717786"/>
            <a:ext cx="3931106" cy="192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3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1560" y="1843409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How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the </a:t>
            </a:r>
            <a:r>
              <a:rPr lang="fr-FR" dirty="0" err="1"/>
              <a:t>automotive</a:t>
            </a:r>
            <a:r>
              <a:rPr lang="fr-FR" dirty="0"/>
              <a:t> </a:t>
            </a:r>
            <a:r>
              <a:rPr lang="fr-FR" dirty="0" err="1"/>
              <a:t>industry’s</a:t>
            </a:r>
            <a:r>
              <a:rPr lang="fr-FR" dirty="0"/>
              <a:t> </a:t>
            </a:r>
            <a:r>
              <a:rPr lang="fr-FR" dirty="0" err="1"/>
              <a:t>clockspeed</a:t>
            </a:r>
            <a:r>
              <a:rPr lang="fr-FR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5925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>
            <a:normAutofit/>
          </a:bodyPr>
          <a:lstStyle/>
          <a:p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0" y="1045756"/>
            <a:ext cx="11221026" cy="4770149"/>
          </a:xfrm>
        </p:spPr>
        <p:txBody>
          <a:bodyPr>
            <a:normAutofit/>
          </a:bodyPr>
          <a:lstStyle/>
          <a:p>
            <a:r>
              <a:rPr lang="en-GB" sz="2000" dirty="0"/>
              <a:t>Process study (Van de </a:t>
            </a:r>
            <a:r>
              <a:rPr lang="en-GB" sz="2000" dirty="0" err="1"/>
              <a:t>Ven</a:t>
            </a:r>
            <a:r>
              <a:rPr lang="en-GB" sz="2000" dirty="0"/>
              <a:t>, 1992; Langley et al., 2013)</a:t>
            </a:r>
          </a:p>
          <a:p>
            <a:pPr lvl="1"/>
            <a:r>
              <a:rPr lang="en-GB" sz="1600" dirty="0"/>
              <a:t>Objective: create timeline of events that explain the changing phenomenon</a:t>
            </a:r>
          </a:p>
          <a:p>
            <a:r>
              <a:rPr lang="en-GB" sz="2000" dirty="0"/>
              <a:t>Archival data collected between March 2020 and July 2022</a:t>
            </a:r>
          </a:p>
          <a:p>
            <a:pPr lvl="1"/>
            <a:r>
              <a:rPr lang="en-GB" sz="1600" dirty="0"/>
              <a:t>Press releases </a:t>
            </a:r>
          </a:p>
          <a:p>
            <a:pPr lvl="1"/>
            <a:r>
              <a:rPr lang="en-GB" sz="1600" dirty="0"/>
              <a:t>Social media posts </a:t>
            </a:r>
          </a:p>
          <a:p>
            <a:pPr lvl="1"/>
            <a:r>
              <a:rPr lang="en-GB" sz="1600" dirty="0"/>
              <a:t>Product reviews</a:t>
            </a:r>
          </a:p>
          <a:p>
            <a:pPr lvl="1"/>
            <a:r>
              <a:rPr lang="en-GB" sz="1600" dirty="0"/>
              <a:t>TV or media interviews with product / brand team</a:t>
            </a:r>
          </a:p>
          <a:p>
            <a:r>
              <a:rPr lang="en-GB" sz="2000" dirty="0"/>
              <a:t>Interviews collected between February 2021 and July 2022</a:t>
            </a:r>
          </a:p>
          <a:p>
            <a:pPr lvl="1"/>
            <a:r>
              <a:rPr lang="en-GB" sz="1600" dirty="0"/>
              <a:t>13 interviews with 14 people</a:t>
            </a:r>
          </a:p>
          <a:p>
            <a:pPr lvl="2"/>
            <a:r>
              <a:rPr lang="en-GB" sz="1200" dirty="0"/>
              <a:t>R&amp;D and engineering</a:t>
            </a:r>
          </a:p>
          <a:p>
            <a:pPr lvl="2"/>
            <a:r>
              <a:rPr lang="en-GB" sz="1200" dirty="0"/>
              <a:t>Citroen brand team</a:t>
            </a:r>
          </a:p>
          <a:p>
            <a:pPr lvl="2"/>
            <a:r>
              <a:rPr lang="en-GB" sz="1200" dirty="0"/>
              <a:t>Program management</a:t>
            </a:r>
          </a:p>
          <a:p>
            <a:endParaRPr lang="en-GB" sz="2000" dirty="0"/>
          </a:p>
          <a:p>
            <a:pPr lvl="1"/>
            <a:endParaRPr lang="en-GB" sz="16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3767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4263" y="419271"/>
            <a:ext cx="10822436" cy="658812"/>
          </a:xfrm>
        </p:spPr>
        <p:txBody>
          <a:bodyPr/>
          <a:lstStyle/>
          <a:p>
            <a:r>
              <a:rPr lang="fr-FR" dirty="0"/>
              <a:t>The AMI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brief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4263" y="1264920"/>
            <a:ext cx="11395075" cy="4633913"/>
          </a:xfrm>
        </p:spPr>
        <p:txBody>
          <a:bodyPr>
            <a:normAutofit/>
          </a:bodyPr>
          <a:lstStyle/>
          <a:p>
            <a:r>
              <a:rPr lang="en-US" dirty="0"/>
              <a:t>By Carlos Tavares to DRIA division</a:t>
            </a:r>
          </a:p>
          <a:p>
            <a:pPr lvl="1"/>
            <a:r>
              <a:rPr lang="en-US" dirty="0"/>
              <a:t>Four-wheel mobility object, designed for ultra-urban mobility</a:t>
            </a:r>
          </a:p>
          <a:p>
            <a:pPr lvl="1"/>
            <a:r>
              <a:rPr lang="en-US" dirty="0"/>
              <a:t>Classified as an L6 (light </a:t>
            </a:r>
            <a:r>
              <a:rPr lang="en-US" dirty="0" err="1"/>
              <a:t>quadricycle</a:t>
            </a:r>
            <a:r>
              <a:rPr lang="en-US" dirty="0"/>
              <a:t>, drivable without a driver’s license and a maximum speed of 45 km/h)</a:t>
            </a:r>
          </a:p>
          <a:p>
            <a:pPr lvl="1"/>
            <a:r>
              <a:rPr lang="en-US" dirty="0"/>
              <a:t>Look very different from competing offers.</a:t>
            </a:r>
          </a:p>
          <a:p>
            <a:pPr lvl="1"/>
            <a:r>
              <a:rPr lang="en-US" dirty="0"/>
              <a:t>Vehicle was to be electric, but with a maximum autonomy of 100km.</a:t>
            </a:r>
          </a:p>
          <a:p>
            <a:pPr lvl="1"/>
            <a:r>
              <a:rPr lang="en-US" dirty="0"/>
              <a:t>Production cost as little as possible, a truly accessible car that could be a true substitute for other forms of urban mobility.</a:t>
            </a:r>
          </a:p>
          <a:p>
            <a:pPr lvl="1"/>
            <a:r>
              <a:rPr lang="en-US" dirty="0"/>
              <a:t>Project needed to be realized in less than 3 years.</a:t>
            </a:r>
          </a:p>
          <a:p>
            <a:pPr lvl="1"/>
            <a:r>
              <a:rPr lang="en-US" dirty="0"/>
              <a:t>Brand-agnostic</a:t>
            </a:r>
          </a:p>
          <a:p>
            <a:pPr lvl="1"/>
            <a:r>
              <a:rPr lang="en-US" dirty="0"/>
              <a:t>High level of secrecy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82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386944"/>
            <a:ext cx="10822436" cy="658812"/>
          </a:xfrm>
        </p:spPr>
        <p:txBody>
          <a:bodyPr>
            <a:normAutofit/>
          </a:bodyPr>
          <a:lstStyle/>
          <a:p>
            <a:r>
              <a:rPr lang="fr-FR" dirty="0"/>
              <a:t>The </a:t>
            </a:r>
            <a:r>
              <a:rPr lang="fr-FR" dirty="0" err="1"/>
              <a:t>genesis</a:t>
            </a:r>
            <a:r>
              <a:rPr lang="fr-FR" dirty="0"/>
              <a:t> of the </a:t>
            </a:r>
            <a:r>
              <a:rPr lang="fr-FR" dirty="0" err="1"/>
              <a:t>Citroen</a:t>
            </a:r>
            <a:r>
              <a:rPr lang="fr-FR" dirty="0"/>
              <a:t> AMI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4500" y="1045756"/>
            <a:ext cx="5422900" cy="4770149"/>
          </a:xfrm>
        </p:spPr>
        <p:txBody>
          <a:bodyPr>
            <a:normAutofit/>
          </a:bodyPr>
          <a:lstStyle/>
          <a:p>
            <a:r>
              <a:rPr lang="en-GB" sz="2400" dirty="0"/>
              <a:t>Normal: 4-5 years</a:t>
            </a:r>
          </a:p>
          <a:p>
            <a:pPr lvl="1"/>
            <a:r>
              <a:rPr lang="en-US" sz="1800" dirty="0"/>
              <a:t>Program division and Brand decide on new vehicle specifications</a:t>
            </a:r>
          </a:p>
          <a:p>
            <a:pPr lvl="1"/>
            <a:r>
              <a:rPr lang="en-US" sz="1800" dirty="0"/>
              <a:t>Brand + Engineering divisions, coordinated by program manager work towards an Advanced project</a:t>
            </a:r>
          </a:p>
          <a:p>
            <a:pPr lvl="1"/>
            <a:r>
              <a:rPr lang="en-US" sz="1800" dirty="0"/>
              <a:t>Integration in product planning</a:t>
            </a:r>
          </a:p>
          <a:p>
            <a:pPr lvl="1"/>
            <a:r>
              <a:rPr lang="fr-FR" sz="1800" dirty="0"/>
              <a:t>Style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fixed</a:t>
            </a:r>
            <a:endParaRPr lang="fr-FR" sz="1800" dirty="0"/>
          </a:p>
          <a:p>
            <a:pPr lvl="1"/>
            <a:r>
              <a:rPr lang="fr-FR" sz="1800" dirty="0" err="1"/>
              <a:t>Tooling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engaged</a:t>
            </a:r>
            <a:r>
              <a:rPr lang="fr-FR" sz="1800" dirty="0"/>
              <a:t> </a:t>
            </a:r>
          </a:p>
          <a:p>
            <a:pPr lvl="1"/>
            <a:r>
              <a:rPr lang="fr-FR" sz="1800" dirty="0" err="1"/>
              <a:t>Upon</a:t>
            </a:r>
            <a:r>
              <a:rPr lang="fr-FR" sz="1800" dirty="0"/>
              <a:t> </a:t>
            </a:r>
            <a:r>
              <a:rPr lang="fr-FR" sz="1800" dirty="0" err="1"/>
              <a:t>completion</a:t>
            </a:r>
            <a:r>
              <a:rPr lang="fr-FR" sz="1800" dirty="0"/>
              <a:t>, </a:t>
            </a:r>
            <a:r>
              <a:rPr lang="fr-FR" sz="1800" dirty="0" err="1"/>
              <a:t>vehicle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handed</a:t>
            </a:r>
            <a:r>
              <a:rPr lang="fr-FR" sz="1800" dirty="0"/>
              <a:t> back to brands for </a:t>
            </a:r>
            <a:r>
              <a:rPr lang="fr-FR" sz="1800" dirty="0" err="1"/>
              <a:t>branding</a:t>
            </a:r>
            <a:r>
              <a:rPr lang="fr-FR" sz="1800" dirty="0"/>
              <a:t> and sales </a:t>
            </a:r>
          </a:p>
          <a:p>
            <a:endParaRPr lang="fr-FR" sz="3200" dirty="0"/>
          </a:p>
          <a:p>
            <a:endParaRPr lang="en-GB" sz="1800" dirty="0"/>
          </a:p>
          <a:p>
            <a:pPr lvl="1"/>
            <a:endParaRPr lang="en-GB" sz="1800" dirty="0"/>
          </a:p>
          <a:p>
            <a:endParaRPr lang="en-GB" sz="2400" dirty="0"/>
          </a:p>
          <a:p>
            <a:pPr lvl="1"/>
            <a:endParaRPr lang="en-GB" sz="18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1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129020" y="1045756"/>
            <a:ext cx="5422900" cy="477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/>
              <a:t>AMI: 2,5 years</a:t>
            </a:r>
          </a:p>
          <a:p>
            <a:pPr lvl="1"/>
            <a:r>
              <a:rPr lang="fr-FR" sz="1800" dirty="0" err="1"/>
              <a:t>Initiated</a:t>
            </a:r>
            <a:r>
              <a:rPr lang="fr-FR" sz="1800" dirty="0"/>
              <a:t> by Carlos </a:t>
            </a:r>
            <a:r>
              <a:rPr lang="fr-FR" sz="1800" dirty="0" err="1"/>
              <a:t>Tavares</a:t>
            </a:r>
            <a:r>
              <a:rPr lang="fr-FR" sz="1800" dirty="0"/>
              <a:t> in </a:t>
            </a:r>
            <a:r>
              <a:rPr lang="fr-FR" sz="1800" dirty="0" err="1"/>
              <a:t>early</a:t>
            </a:r>
            <a:r>
              <a:rPr lang="fr-FR" sz="1800" dirty="0"/>
              <a:t> 2017</a:t>
            </a:r>
          </a:p>
          <a:p>
            <a:pPr lvl="1"/>
            <a:r>
              <a:rPr lang="fr-FR" sz="1800" dirty="0"/>
              <a:t>Engineering division, </a:t>
            </a:r>
            <a:r>
              <a:rPr lang="fr-FR" sz="1800" dirty="0" err="1"/>
              <a:t>together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external</a:t>
            </a:r>
            <a:r>
              <a:rPr lang="fr-FR" sz="1800" dirty="0"/>
              <a:t> </a:t>
            </a:r>
            <a:r>
              <a:rPr lang="fr-FR" sz="1800" dirty="0" err="1"/>
              <a:t>partner</a:t>
            </a:r>
            <a:r>
              <a:rPr lang="fr-FR" sz="1800" dirty="0"/>
              <a:t> Gruau </a:t>
            </a:r>
            <a:r>
              <a:rPr lang="fr-FR" sz="1800" dirty="0" err="1"/>
              <a:t>deliver</a:t>
            </a:r>
            <a:r>
              <a:rPr lang="fr-FR" sz="1800" dirty="0"/>
              <a:t> Advanced </a:t>
            </a:r>
            <a:r>
              <a:rPr lang="fr-FR" sz="1800" dirty="0" err="1"/>
              <a:t>project</a:t>
            </a:r>
            <a:endParaRPr lang="fr-FR" sz="1800" dirty="0"/>
          </a:p>
          <a:p>
            <a:pPr lvl="1"/>
            <a:r>
              <a:rPr lang="fr-FR" sz="1800" dirty="0" err="1"/>
              <a:t>Given</a:t>
            </a:r>
            <a:r>
              <a:rPr lang="fr-FR" sz="1800" dirty="0"/>
              <a:t> to </a:t>
            </a:r>
            <a:r>
              <a:rPr lang="fr-FR" sz="1800" dirty="0" err="1"/>
              <a:t>Citroen</a:t>
            </a:r>
            <a:r>
              <a:rPr lang="fr-FR" sz="1800" dirty="0"/>
              <a:t> brand, in coordination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external</a:t>
            </a:r>
            <a:r>
              <a:rPr lang="fr-FR" sz="1800" dirty="0"/>
              <a:t> </a:t>
            </a:r>
            <a:r>
              <a:rPr lang="fr-FR" sz="1800" dirty="0" err="1"/>
              <a:t>partner</a:t>
            </a:r>
            <a:r>
              <a:rPr lang="fr-FR" sz="1800" dirty="0"/>
              <a:t> Altran-Magna-</a:t>
            </a:r>
            <a:r>
              <a:rPr lang="fr-FR" sz="1800" dirty="0" err="1"/>
              <a:t>Steyer</a:t>
            </a:r>
            <a:endParaRPr lang="fr-FR" sz="1800" dirty="0"/>
          </a:p>
          <a:p>
            <a:pPr lvl="1"/>
            <a:r>
              <a:rPr lang="fr-FR" sz="1800" dirty="0" err="1"/>
              <a:t>Manufacturing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done</a:t>
            </a:r>
            <a:r>
              <a:rPr lang="fr-FR" sz="1800" dirty="0"/>
              <a:t> in new Kenitra </a:t>
            </a:r>
            <a:r>
              <a:rPr lang="fr-FR" sz="1800" dirty="0" err="1"/>
              <a:t>factory</a:t>
            </a:r>
            <a:r>
              <a:rPr lang="fr-FR" sz="1800" dirty="0"/>
              <a:t> (</a:t>
            </a:r>
            <a:r>
              <a:rPr lang="fr-FR" sz="1800" dirty="0" err="1"/>
              <a:t>Morocco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First </a:t>
            </a:r>
            <a:r>
              <a:rPr lang="fr-FR" sz="1800" dirty="0" err="1"/>
              <a:t>deliveries</a:t>
            </a:r>
            <a:r>
              <a:rPr lang="fr-FR" sz="1800" dirty="0"/>
              <a:t> May 2020</a:t>
            </a:r>
          </a:p>
          <a:p>
            <a:pPr lvl="1"/>
            <a:endParaRPr lang="fr-FR" sz="1800" dirty="0"/>
          </a:p>
          <a:p>
            <a:endParaRPr lang="fr-FR" sz="3200" dirty="0"/>
          </a:p>
          <a:p>
            <a:endParaRPr lang="en-GB" sz="1800" dirty="0"/>
          </a:p>
          <a:p>
            <a:pPr lvl="1"/>
            <a:endParaRPr lang="en-GB" sz="1800" dirty="0"/>
          </a:p>
          <a:p>
            <a:endParaRPr lang="en-GB" sz="2400" dirty="0"/>
          </a:p>
          <a:p>
            <a:pPr lvl="1"/>
            <a:endParaRPr lang="en-GB" sz="18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682240" y="4597280"/>
            <a:ext cx="88696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Outside of any process, but stage gates were maintained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Increased rhythm required a multidisciplinary “steering committee” to hold managers responsible for contributing to its success. “Carlos Tavares wants this” was an important argument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5929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PPT_2019_FR">
  <a:themeElements>
    <a:clrScheme name="Couleurs ESSEC">
      <a:dk1>
        <a:srgbClr val="000000"/>
      </a:dk1>
      <a:lt1>
        <a:srgbClr val="FFFFFF"/>
      </a:lt1>
      <a:dk2>
        <a:srgbClr val="1DA1E0"/>
      </a:dk2>
      <a:lt2>
        <a:srgbClr val="BCBCBC"/>
      </a:lt2>
      <a:accent1>
        <a:srgbClr val="3B57A1"/>
      </a:accent1>
      <a:accent2>
        <a:srgbClr val="C73432"/>
      </a:accent2>
      <a:accent3>
        <a:srgbClr val="ECECEC"/>
      </a:accent3>
      <a:accent4>
        <a:srgbClr val="D67E4A"/>
      </a:accent4>
      <a:accent5>
        <a:srgbClr val="44A2A4"/>
      </a:accent5>
      <a:accent6>
        <a:srgbClr val="CC518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997</Words>
  <Application>Microsoft Macintosh PowerPoint</Application>
  <PresentationFormat>Grand écran</PresentationFormat>
  <Paragraphs>202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Calibri</vt:lpstr>
      <vt:lpstr>Arial</vt:lpstr>
      <vt:lpstr>TEMPLATE_PPT_2019_FR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How can we increase the automotive industry’s clockspeed?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Beau</dc:creator>
  <cp:lastModifiedBy>Yannick PEREZ</cp:lastModifiedBy>
  <cp:revision>137</cp:revision>
  <dcterms:modified xsi:type="dcterms:W3CDTF">2022-12-08T16:35:45Z</dcterms:modified>
</cp:coreProperties>
</file>