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6" r:id="rId5"/>
    <p:sldId id="369" r:id="rId6"/>
    <p:sldId id="402" r:id="rId7"/>
    <p:sldId id="401" r:id="rId8"/>
    <p:sldId id="415" r:id="rId9"/>
    <p:sldId id="416" r:id="rId10"/>
    <p:sldId id="373" r:id="rId11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9B9"/>
    <a:srgbClr val="699B31"/>
    <a:srgbClr val="034EA2"/>
    <a:srgbClr val="90C852"/>
    <a:srgbClr val="FFE9CF"/>
    <a:srgbClr val="EBF3E0"/>
    <a:srgbClr val="FCE7E5"/>
    <a:srgbClr val="CAECE9"/>
    <a:srgbClr val="ABD3F3"/>
    <a:srgbClr val="F5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7" autoAdjust="0"/>
    <p:restoredTop sz="67209" autoAdjust="0"/>
  </p:normalViewPr>
  <p:slideViewPr>
    <p:cSldViewPr snapToGrid="0">
      <p:cViewPr varScale="1">
        <p:scale>
          <a:sx n="74" d="100"/>
          <a:sy n="74" d="100"/>
        </p:scale>
        <p:origin x="1086" y="5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14/11/2022</a:t>
            </a:fld>
            <a:endParaRPr lang="en-GB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1042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180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554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sz="12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348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5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3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485F-3E2F-454D-B896-FEB841CC1D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6" y="592766"/>
            <a:ext cx="3662161" cy="34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173"/>
            <a:ext cx="11261558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17202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0356B1"/>
                </a:solidFill>
              </a:defRPr>
            </a:lvl1pPr>
          </a:lstStyle>
          <a:p>
            <a:r>
              <a:t>Cliquez sur pour modifier le style Master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90C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Cliquez sur pour modifier le style Master sous-titre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2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0356B1"/>
                </a:solidFill>
              </a:defRPr>
            </a:lvl1pPr>
          </a:lstStyle>
          <a:p>
            <a:pPr lvl="0"/>
            <a:r>
              <a:t>Modifier les styles de texte maître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90C8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smtClean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sur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</a:lvl1pPr>
            <a:lvl2pPr>
              <a:spcAft>
                <a:spcPts val="1800"/>
              </a:spcAft>
            </a:lvl2pPr>
            <a:lvl3pPr>
              <a:spcAft>
                <a:spcPts val="1800"/>
              </a:spcAft>
            </a:lvl3pPr>
            <a:lvl4pPr>
              <a:spcAft>
                <a:spcPts val="1800"/>
              </a:spcAft>
            </a:lvl4pPr>
            <a:lvl5pPr>
              <a:spcAft>
                <a:spcPts val="1800"/>
              </a:spcAft>
            </a:lvl5pPr>
          </a:lstStyle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</a:lvl1pPr>
          </a:lstStyle>
          <a:p>
            <a:pPr lvl="0"/>
            <a:r>
              <a:t>Modifier les styles de texte maître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smtClean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sur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sur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6"/>
            <a:ext cx="978410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90C8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2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7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373D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smtClean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t>Cliquez sur pour modifier le style Master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Cliquez sur pour modifier le style Master sous-titre</a:t>
            </a:r>
          </a:p>
        </p:txBody>
      </p:sp>
    </p:spTree>
    <p:extLst>
      <p:ext uri="{BB962C8B-B14F-4D97-AF65-F5344CB8AC3E}">
        <p14:creationId xmlns:p14="http://schemas.microsoft.com/office/powerpoint/2010/main" val="3454171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sur pour modifier le style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2" r:id="rId3"/>
    <p:sldLayoutId id="2147483649" r:id="rId4"/>
    <p:sldLayoutId id="2147483651" r:id="rId5"/>
    <p:sldLayoutId id="2147483672" r:id="rId6"/>
    <p:sldLayoutId id="2147483673" r:id="rId7"/>
    <p:sldLayoutId id="2147483669" r:id="rId8"/>
    <p:sldLayoutId id="2147483671" r:id="rId9"/>
    <p:sldLayoutId id="2147483670" r:id="rId10"/>
    <p:sldLayoutId id="2147483650" r:id="rId11"/>
    <p:sldLayoutId id="2147483660" r:id="rId12"/>
    <p:sldLayoutId id="2147483652" r:id="rId13"/>
    <p:sldLayoutId id="2147483661" r:id="rId14"/>
    <p:sldLayoutId id="2147483653" r:id="rId15"/>
    <p:sldLayoutId id="2147483654" r:id="rId16"/>
    <p:sldLayoutId id="2147483659" r:id="rId17"/>
    <p:sldLayoutId id="2147483658" r:id="rId18"/>
    <p:sldLayoutId id="2147483666" r:id="rId19"/>
    <p:sldLayoutId id="2147483667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ec.europa.eu/info/strategy/priorities-2019-2024/european-green-deal/delivering-european-green-deal_en#making-transport-sustainable-for-al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51687" y="4848687"/>
            <a:ext cx="5040313" cy="1121927"/>
          </a:xfrm>
        </p:spPr>
        <p:txBody>
          <a:bodyPr/>
          <a:lstStyle/>
          <a:p>
            <a:endParaRPr lang="fr-BE" dirty="0" smtClean="0"/>
          </a:p>
          <a:p>
            <a:pPr>
              <a:spcAft>
                <a:spcPts val="0"/>
              </a:spcAft>
            </a:pPr>
            <a:r>
              <a:rPr lang="fr-BE" sz="1600" dirty="0" smtClean="0"/>
              <a:t>Timothée NOËL</a:t>
            </a:r>
          </a:p>
          <a:p>
            <a:pPr>
              <a:spcAft>
                <a:spcPts val="0"/>
              </a:spcAft>
            </a:pPr>
            <a:r>
              <a:rPr lang="fr-BE" sz="1600" dirty="0" smtClean="0"/>
              <a:t>Direction générale de l'action pour le climat</a:t>
            </a:r>
          </a:p>
          <a:p>
            <a:pPr>
              <a:spcAft>
                <a:spcPts val="0"/>
              </a:spcAft>
            </a:pPr>
            <a:r>
              <a:rPr lang="fr-BE" sz="1600" dirty="0" smtClean="0"/>
              <a:t>Commission Européenne</a:t>
            </a:r>
          </a:p>
          <a:p>
            <a:pPr>
              <a:spcAft>
                <a:spcPts val="0"/>
              </a:spcAft>
            </a:pPr>
            <a:endParaRPr lang="fr-BE" sz="1600" dirty="0" smtClean="0"/>
          </a:p>
          <a:p>
            <a:pPr>
              <a:spcAft>
                <a:spcPts val="0"/>
              </a:spcAft>
              <a:defRPr sz="1600"/>
            </a:pPr>
            <a:r>
              <a:rPr lang="fr-FR" dirty="0"/>
              <a:t>La </a:t>
            </a:r>
            <a:r>
              <a:rPr lang="fr-FR" dirty="0" err="1"/>
              <a:t>décarbonation</a:t>
            </a:r>
            <a:r>
              <a:rPr lang="fr-FR" dirty="0"/>
              <a:t> du transport maritime</a:t>
            </a:r>
            <a:r>
              <a:rPr lang="fr-BE" dirty="0" smtClean="0"/>
              <a:t>, 15 novembre 2022</a:t>
            </a:r>
          </a:p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492303" y="2750612"/>
            <a:ext cx="73456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1057" hangingPunct="0">
              <a:defRPr sz="4000" b="1">
                <a:solidFill>
                  <a:srgbClr val="90C852"/>
                </a:solidFill>
                <a:latin typeface="Arial" panose="020B0604020202020204" pitchFamily="34" charset="0"/>
                <a:ea typeface="EC Square Sans Pro"/>
                <a:cs typeface="Arial" panose="020B0604020202020204" pitchFamily="34" charset="0"/>
                <a:sym typeface="EC Square Sans Pro"/>
              </a:defRPr>
            </a:pPr>
            <a:r>
              <a:rPr lang="fr-BE" dirty="0" smtClean="0"/>
              <a:t>La mise en œuvre du pacte vert pour l’Europe, quelles mesures pour le transport maritime?</a:t>
            </a:r>
            <a:endParaRPr lang="fr-BE" sz="40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  <a:sym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667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25860" y="2653407"/>
            <a:ext cx="9235743" cy="4120529"/>
            <a:chOff x="1209152" y="1731666"/>
            <a:chExt cx="9235743" cy="4120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152" y="1780443"/>
              <a:ext cx="9235743" cy="40717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3512" y="1731666"/>
              <a:ext cx="2135201" cy="21937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3511" y="3893108"/>
              <a:ext cx="2150034" cy="45782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684774" y="1872703"/>
              <a:ext cx="2123103" cy="207406"/>
            </a:xfrm>
            <a:custGeom>
              <a:avLst/>
              <a:gdLst>
                <a:gd name="connsiteX0" fmla="*/ 0 w 2077481"/>
                <a:gd name="connsiteY0" fmla="*/ 0 h 207406"/>
                <a:gd name="connsiteX1" fmla="*/ 3028 w 2077481"/>
                <a:gd name="connsiteY1" fmla="*/ 7570 h 207406"/>
                <a:gd name="connsiteX2" fmla="*/ 7570 w 2077481"/>
                <a:gd name="connsiteY2" fmla="*/ 9084 h 207406"/>
                <a:gd name="connsiteX3" fmla="*/ 16653 w 2077481"/>
                <a:gd name="connsiteY3" fmla="*/ 13625 h 207406"/>
                <a:gd name="connsiteX4" fmla="*/ 28764 w 2077481"/>
                <a:gd name="connsiteY4" fmla="*/ 21195 h 207406"/>
                <a:gd name="connsiteX5" fmla="*/ 37848 w 2077481"/>
                <a:gd name="connsiteY5" fmla="*/ 27251 h 207406"/>
                <a:gd name="connsiteX6" fmla="*/ 45417 w 2077481"/>
                <a:gd name="connsiteY6" fmla="*/ 36334 h 207406"/>
                <a:gd name="connsiteX7" fmla="*/ 49959 w 2077481"/>
                <a:gd name="connsiteY7" fmla="*/ 37848 h 207406"/>
                <a:gd name="connsiteX8" fmla="*/ 57529 w 2077481"/>
                <a:gd name="connsiteY8" fmla="*/ 43904 h 207406"/>
                <a:gd name="connsiteX9" fmla="*/ 63584 w 2077481"/>
                <a:gd name="connsiteY9" fmla="*/ 46931 h 207406"/>
                <a:gd name="connsiteX10" fmla="*/ 72668 w 2077481"/>
                <a:gd name="connsiteY10" fmla="*/ 52987 h 207406"/>
                <a:gd name="connsiteX11" fmla="*/ 81751 w 2077481"/>
                <a:gd name="connsiteY11" fmla="*/ 57529 h 207406"/>
                <a:gd name="connsiteX12" fmla="*/ 86293 w 2077481"/>
                <a:gd name="connsiteY12" fmla="*/ 56015 h 207406"/>
                <a:gd name="connsiteX13" fmla="*/ 90834 w 2077481"/>
                <a:gd name="connsiteY13" fmla="*/ 57529 h 207406"/>
                <a:gd name="connsiteX14" fmla="*/ 115057 w 2077481"/>
                <a:gd name="connsiteY14" fmla="*/ 60557 h 207406"/>
                <a:gd name="connsiteX15" fmla="*/ 121113 w 2077481"/>
                <a:gd name="connsiteY15" fmla="*/ 62071 h 207406"/>
                <a:gd name="connsiteX16" fmla="*/ 142307 w 2077481"/>
                <a:gd name="connsiteY16" fmla="*/ 65098 h 207406"/>
                <a:gd name="connsiteX17" fmla="*/ 148363 w 2077481"/>
                <a:gd name="connsiteY17" fmla="*/ 66612 h 207406"/>
                <a:gd name="connsiteX18" fmla="*/ 157446 w 2077481"/>
                <a:gd name="connsiteY18" fmla="*/ 69640 h 207406"/>
                <a:gd name="connsiteX19" fmla="*/ 175613 w 2077481"/>
                <a:gd name="connsiteY19" fmla="*/ 74182 h 207406"/>
                <a:gd name="connsiteX20" fmla="*/ 180155 w 2077481"/>
                <a:gd name="connsiteY20" fmla="*/ 77210 h 207406"/>
                <a:gd name="connsiteX21" fmla="*/ 192266 w 2077481"/>
                <a:gd name="connsiteY21" fmla="*/ 80237 h 207406"/>
                <a:gd name="connsiteX22" fmla="*/ 196808 w 2077481"/>
                <a:gd name="connsiteY22" fmla="*/ 83265 h 207406"/>
                <a:gd name="connsiteX23" fmla="*/ 199836 w 2077481"/>
                <a:gd name="connsiteY23" fmla="*/ 87807 h 207406"/>
                <a:gd name="connsiteX24" fmla="*/ 204378 w 2077481"/>
                <a:gd name="connsiteY24" fmla="*/ 89321 h 207406"/>
                <a:gd name="connsiteX25" fmla="*/ 210433 w 2077481"/>
                <a:gd name="connsiteY25" fmla="*/ 93863 h 207406"/>
                <a:gd name="connsiteX26" fmla="*/ 218003 w 2077481"/>
                <a:gd name="connsiteY26" fmla="*/ 107488 h 207406"/>
                <a:gd name="connsiteX27" fmla="*/ 231628 w 2077481"/>
                <a:gd name="connsiteY27" fmla="*/ 109002 h 207406"/>
                <a:gd name="connsiteX28" fmla="*/ 239197 w 2077481"/>
                <a:gd name="connsiteY28" fmla="*/ 110516 h 207406"/>
                <a:gd name="connsiteX29" fmla="*/ 254336 w 2077481"/>
                <a:gd name="connsiteY29" fmla="*/ 112029 h 207406"/>
                <a:gd name="connsiteX30" fmla="*/ 267962 w 2077481"/>
                <a:gd name="connsiteY30" fmla="*/ 119599 h 207406"/>
                <a:gd name="connsiteX31" fmla="*/ 272503 w 2077481"/>
                <a:gd name="connsiteY31" fmla="*/ 122627 h 207406"/>
                <a:gd name="connsiteX32" fmla="*/ 296726 w 2077481"/>
                <a:gd name="connsiteY32" fmla="*/ 122627 h 207406"/>
                <a:gd name="connsiteX33" fmla="*/ 308837 w 2077481"/>
                <a:gd name="connsiteY33" fmla="*/ 125655 h 207406"/>
                <a:gd name="connsiteX34" fmla="*/ 323976 w 2077481"/>
                <a:gd name="connsiteY34" fmla="*/ 131710 h 207406"/>
                <a:gd name="connsiteX35" fmla="*/ 348199 w 2077481"/>
                <a:gd name="connsiteY35" fmla="*/ 134738 h 207406"/>
                <a:gd name="connsiteX36" fmla="*/ 354254 w 2077481"/>
                <a:gd name="connsiteY36" fmla="*/ 136252 h 207406"/>
                <a:gd name="connsiteX37" fmla="*/ 363338 w 2077481"/>
                <a:gd name="connsiteY37" fmla="*/ 140794 h 207406"/>
                <a:gd name="connsiteX38" fmla="*/ 372421 w 2077481"/>
                <a:gd name="connsiteY38" fmla="*/ 142308 h 207406"/>
                <a:gd name="connsiteX39" fmla="*/ 376963 w 2077481"/>
                <a:gd name="connsiteY39" fmla="*/ 143822 h 207406"/>
                <a:gd name="connsiteX40" fmla="*/ 383019 w 2077481"/>
                <a:gd name="connsiteY40" fmla="*/ 145335 h 207406"/>
                <a:gd name="connsiteX41" fmla="*/ 387560 w 2077481"/>
                <a:gd name="connsiteY41" fmla="*/ 148363 h 207406"/>
                <a:gd name="connsiteX42" fmla="*/ 407241 w 2077481"/>
                <a:gd name="connsiteY42" fmla="*/ 151391 h 207406"/>
                <a:gd name="connsiteX43" fmla="*/ 426922 w 2077481"/>
                <a:gd name="connsiteY43" fmla="*/ 152905 h 207406"/>
                <a:gd name="connsiteX44" fmla="*/ 436005 w 2077481"/>
                <a:gd name="connsiteY44" fmla="*/ 158961 h 207406"/>
                <a:gd name="connsiteX45" fmla="*/ 461742 w 2077481"/>
                <a:gd name="connsiteY45" fmla="*/ 161988 h 207406"/>
                <a:gd name="connsiteX46" fmla="*/ 470825 w 2077481"/>
                <a:gd name="connsiteY46" fmla="*/ 160474 h 207406"/>
                <a:gd name="connsiteX47" fmla="*/ 482936 w 2077481"/>
                <a:gd name="connsiteY47" fmla="*/ 163502 h 207406"/>
                <a:gd name="connsiteX48" fmla="*/ 493534 w 2077481"/>
                <a:gd name="connsiteY48" fmla="*/ 165016 h 207406"/>
                <a:gd name="connsiteX49" fmla="*/ 508673 w 2077481"/>
                <a:gd name="connsiteY49" fmla="*/ 166530 h 207406"/>
                <a:gd name="connsiteX50" fmla="*/ 522298 w 2077481"/>
                <a:gd name="connsiteY50" fmla="*/ 168044 h 207406"/>
                <a:gd name="connsiteX51" fmla="*/ 537437 w 2077481"/>
                <a:gd name="connsiteY51" fmla="*/ 166530 h 207406"/>
                <a:gd name="connsiteX52" fmla="*/ 541979 w 2077481"/>
                <a:gd name="connsiteY52" fmla="*/ 165016 h 207406"/>
                <a:gd name="connsiteX53" fmla="*/ 564687 w 2077481"/>
                <a:gd name="connsiteY53" fmla="*/ 161988 h 207406"/>
                <a:gd name="connsiteX54" fmla="*/ 570743 w 2077481"/>
                <a:gd name="connsiteY54" fmla="*/ 158961 h 207406"/>
                <a:gd name="connsiteX55" fmla="*/ 578313 w 2077481"/>
                <a:gd name="connsiteY55" fmla="*/ 157447 h 207406"/>
                <a:gd name="connsiteX56" fmla="*/ 584368 w 2077481"/>
                <a:gd name="connsiteY56" fmla="*/ 155933 h 207406"/>
                <a:gd name="connsiteX57" fmla="*/ 610105 w 2077481"/>
                <a:gd name="connsiteY57" fmla="*/ 155933 h 207406"/>
                <a:gd name="connsiteX58" fmla="*/ 622216 w 2077481"/>
                <a:gd name="connsiteY58" fmla="*/ 157447 h 207406"/>
                <a:gd name="connsiteX59" fmla="*/ 625244 w 2077481"/>
                <a:gd name="connsiteY59" fmla="*/ 161988 h 207406"/>
                <a:gd name="connsiteX60" fmla="*/ 654008 w 2077481"/>
                <a:gd name="connsiteY60" fmla="*/ 161988 h 207406"/>
                <a:gd name="connsiteX61" fmla="*/ 660064 w 2077481"/>
                <a:gd name="connsiteY61" fmla="*/ 160474 h 207406"/>
                <a:gd name="connsiteX62" fmla="*/ 664605 w 2077481"/>
                <a:gd name="connsiteY62" fmla="*/ 158961 h 207406"/>
                <a:gd name="connsiteX63" fmla="*/ 672175 w 2077481"/>
                <a:gd name="connsiteY63" fmla="*/ 157447 h 207406"/>
                <a:gd name="connsiteX64" fmla="*/ 676717 w 2077481"/>
                <a:gd name="connsiteY64" fmla="*/ 152905 h 207406"/>
                <a:gd name="connsiteX65" fmla="*/ 691856 w 2077481"/>
                <a:gd name="connsiteY65" fmla="*/ 151391 h 207406"/>
                <a:gd name="connsiteX66" fmla="*/ 702453 w 2077481"/>
                <a:gd name="connsiteY66" fmla="*/ 149877 h 207406"/>
                <a:gd name="connsiteX67" fmla="*/ 711536 w 2077481"/>
                <a:gd name="connsiteY67" fmla="*/ 146849 h 207406"/>
                <a:gd name="connsiteX68" fmla="*/ 716078 w 2077481"/>
                <a:gd name="connsiteY68" fmla="*/ 145335 h 207406"/>
                <a:gd name="connsiteX69" fmla="*/ 728189 w 2077481"/>
                <a:gd name="connsiteY69" fmla="*/ 143822 h 207406"/>
                <a:gd name="connsiteX70" fmla="*/ 755440 w 2077481"/>
                <a:gd name="connsiteY70" fmla="*/ 139280 h 207406"/>
                <a:gd name="connsiteX71" fmla="*/ 758468 w 2077481"/>
                <a:gd name="connsiteY71" fmla="*/ 134738 h 207406"/>
                <a:gd name="connsiteX72" fmla="*/ 787232 w 2077481"/>
                <a:gd name="connsiteY72" fmla="*/ 128682 h 207406"/>
                <a:gd name="connsiteX73" fmla="*/ 791774 w 2077481"/>
                <a:gd name="connsiteY73" fmla="*/ 125655 h 207406"/>
                <a:gd name="connsiteX74" fmla="*/ 796315 w 2077481"/>
                <a:gd name="connsiteY74" fmla="*/ 121113 h 207406"/>
                <a:gd name="connsiteX75" fmla="*/ 812968 w 2077481"/>
                <a:gd name="connsiteY75" fmla="*/ 119599 h 207406"/>
                <a:gd name="connsiteX76" fmla="*/ 847788 w 2077481"/>
                <a:gd name="connsiteY76" fmla="*/ 121113 h 207406"/>
                <a:gd name="connsiteX77" fmla="*/ 852330 w 2077481"/>
                <a:gd name="connsiteY77" fmla="*/ 124141 h 207406"/>
                <a:gd name="connsiteX78" fmla="*/ 856872 w 2077481"/>
                <a:gd name="connsiteY78" fmla="*/ 125655 h 207406"/>
                <a:gd name="connsiteX79" fmla="*/ 868983 w 2077481"/>
                <a:gd name="connsiteY79" fmla="*/ 133224 h 207406"/>
                <a:gd name="connsiteX80" fmla="*/ 872011 w 2077481"/>
                <a:gd name="connsiteY80" fmla="*/ 137766 h 207406"/>
                <a:gd name="connsiteX81" fmla="*/ 876552 w 2077481"/>
                <a:gd name="connsiteY81" fmla="*/ 139280 h 207406"/>
                <a:gd name="connsiteX82" fmla="*/ 887150 w 2077481"/>
                <a:gd name="connsiteY82" fmla="*/ 143822 h 207406"/>
                <a:gd name="connsiteX83" fmla="*/ 934081 w 2077481"/>
                <a:gd name="connsiteY83" fmla="*/ 140794 h 207406"/>
                <a:gd name="connsiteX84" fmla="*/ 944678 w 2077481"/>
                <a:gd name="connsiteY84" fmla="*/ 139280 h 207406"/>
                <a:gd name="connsiteX85" fmla="*/ 965873 w 2077481"/>
                <a:gd name="connsiteY85" fmla="*/ 139280 h 207406"/>
                <a:gd name="connsiteX86" fmla="*/ 970415 w 2077481"/>
                <a:gd name="connsiteY86" fmla="*/ 143822 h 207406"/>
                <a:gd name="connsiteX87" fmla="*/ 981012 w 2077481"/>
                <a:gd name="connsiteY87" fmla="*/ 145335 h 207406"/>
                <a:gd name="connsiteX88" fmla="*/ 996151 w 2077481"/>
                <a:gd name="connsiteY88" fmla="*/ 148363 h 207406"/>
                <a:gd name="connsiteX89" fmla="*/ 1000693 w 2077481"/>
                <a:gd name="connsiteY89" fmla="*/ 146849 h 207406"/>
                <a:gd name="connsiteX90" fmla="*/ 1005234 w 2077481"/>
                <a:gd name="connsiteY90" fmla="*/ 148363 h 207406"/>
                <a:gd name="connsiteX91" fmla="*/ 1011290 w 2077481"/>
                <a:gd name="connsiteY91" fmla="*/ 149877 h 207406"/>
                <a:gd name="connsiteX92" fmla="*/ 1020374 w 2077481"/>
                <a:gd name="connsiteY92" fmla="*/ 152905 h 207406"/>
                <a:gd name="connsiteX93" fmla="*/ 1024915 w 2077481"/>
                <a:gd name="connsiteY93" fmla="*/ 155933 h 207406"/>
                <a:gd name="connsiteX94" fmla="*/ 1053679 w 2077481"/>
                <a:gd name="connsiteY94" fmla="*/ 160474 h 207406"/>
                <a:gd name="connsiteX95" fmla="*/ 1059735 w 2077481"/>
                <a:gd name="connsiteY95" fmla="*/ 161988 h 207406"/>
                <a:gd name="connsiteX96" fmla="*/ 1067305 w 2077481"/>
                <a:gd name="connsiteY96" fmla="*/ 165016 h 207406"/>
                <a:gd name="connsiteX97" fmla="*/ 1076388 w 2077481"/>
                <a:gd name="connsiteY97" fmla="*/ 166530 h 207406"/>
                <a:gd name="connsiteX98" fmla="*/ 1080930 w 2077481"/>
                <a:gd name="connsiteY98" fmla="*/ 168044 h 207406"/>
                <a:gd name="connsiteX99" fmla="*/ 1108180 w 2077481"/>
                <a:gd name="connsiteY99" fmla="*/ 172586 h 207406"/>
                <a:gd name="connsiteX100" fmla="*/ 1112722 w 2077481"/>
                <a:gd name="connsiteY100" fmla="*/ 174100 h 207406"/>
                <a:gd name="connsiteX101" fmla="*/ 1117264 w 2077481"/>
                <a:gd name="connsiteY101" fmla="*/ 177127 h 207406"/>
                <a:gd name="connsiteX102" fmla="*/ 1127861 w 2077481"/>
                <a:gd name="connsiteY102" fmla="*/ 178641 h 207406"/>
                <a:gd name="connsiteX103" fmla="*/ 1132403 w 2077481"/>
                <a:gd name="connsiteY103" fmla="*/ 180155 h 207406"/>
                <a:gd name="connsiteX104" fmla="*/ 1138458 w 2077481"/>
                <a:gd name="connsiteY104" fmla="*/ 181669 h 207406"/>
                <a:gd name="connsiteX105" fmla="*/ 1143000 w 2077481"/>
                <a:gd name="connsiteY105" fmla="*/ 184697 h 207406"/>
                <a:gd name="connsiteX106" fmla="*/ 1165709 w 2077481"/>
                <a:gd name="connsiteY106" fmla="*/ 186211 h 207406"/>
                <a:gd name="connsiteX107" fmla="*/ 1185389 w 2077481"/>
                <a:gd name="connsiteY107" fmla="*/ 195294 h 207406"/>
                <a:gd name="connsiteX108" fmla="*/ 1194473 w 2077481"/>
                <a:gd name="connsiteY108" fmla="*/ 198322 h 207406"/>
                <a:gd name="connsiteX109" fmla="*/ 1208098 w 2077481"/>
                <a:gd name="connsiteY109" fmla="*/ 201350 h 207406"/>
                <a:gd name="connsiteX110" fmla="*/ 1224751 w 2077481"/>
                <a:gd name="connsiteY110" fmla="*/ 207406 h 207406"/>
                <a:gd name="connsiteX111" fmla="*/ 1267140 w 2077481"/>
                <a:gd name="connsiteY111" fmla="*/ 205892 h 207406"/>
                <a:gd name="connsiteX112" fmla="*/ 1274710 w 2077481"/>
                <a:gd name="connsiteY112" fmla="*/ 207406 h 207406"/>
                <a:gd name="connsiteX113" fmla="*/ 1295905 w 2077481"/>
                <a:gd name="connsiteY113" fmla="*/ 204378 h 207406"/>
                <a:gd name="connsiteX114" fmla="*/ 1323155 w 2077481"/>
                <a:gd name="connsiteY114" fmla="*/ 202864 h 207406"/>
                <a:gd name="connsiteX115" fmla="*/ 1329211 w 2077481"/>
                <a:gd name="connsiteY115" fmla="*/ 201350 h 207406"/>
                <a:gd name="connsiteX116" fmla="*/ 1359489 w 2077481"/>
                <a:gd name="connsiteY116" fmla="*/ 198322 h 207406"/>
                <a:gd name="connsiteX117" fmla="*/ 1364030 w 2077481"/>
                <a:gd name="connsiteY117" fmla="*/ 199836 h 207406"/>
                <a:gd name="connsiteX118" fmla="*/ 1386739 w 2077481"/>
                <a:gd name="connsiteY118" fmla="*/ 196808 h 207406"/>
                <a:gd name="connsiteX119" fmla="*/ 1401878 w 2077481"/>
                <a:gd name="connsiteY119" fmla="*/ 196808 h 207406"/>
                <a:gd name="connsiteX120" fmla="*/ 1407934 w 2077481"/>
                <a:gd name="connsiteY120" fmla="*/ 198322 h 207406"/>
                <a:gd name="connsiteX121" fmla="*/ 1412476 w 2077481"/>
                <a:gd name="connsiteY121" fmla="*/ 196808 h 207406"/>
                <a:gd name="connsiteX122" fmla="*/ 1417017 w 2077481"/>
                <a:gd name="connsiteY122" fmla="*/ 198322 h 207406"/>
                <a:gd name="connsiteX123" fmla="*/ 1427615 w 2077481"/>
                <a:gd name="connsiteY123" fmla="*/ 199836 h 207406"/>
                <a:gd name="connsiteX124" fmla="*/ 1462434 w 2077481"/>
                <a:gd name="connsiteY124" fmla="*/ 196808 h 207406"/>
                <a:gd name="connsiteX125" fmla="*/ 1480601 w 2077481"/>
                <a:gd name="connsiteY125" fmla="*/ 193780 h 207406"/>
                <a:gd name="connsiteX126" fmla="*/ 1536616 w 2077481"/>
                <a:gd name="connsiteY126" fmla="*/ 190753 h 207406"/>
                <a:gd name="connsiteX127" fmla="*/ 1556297 w 2077481"/>
                <a:gd name="connsiteY127" fmla="*/ 190753 h 207406"/>
                <a:gd name="connsiteX128" fmla="*/ 1574464 w 2077481"/>
                <a:gd name="connsiteY128" fmla="*/ 189239 h 207406"/>
                <a:gd name="connsiteX129" fmla="*/ 1579005 w 2077481"/>
                <a:gd name="connsiteY129" fmla="*/ 187725 h 207406"/>
                <a:gd name="connsiteX130" fmla="*/ 1591117 w 2077481"/>
                <a:gd name="connsiteY130" fmla="*/ 186211 h 207406"/>
                <a:gd name="connsiteX131" fmla="*/ 1595658 w 2077481"/>
                <a:gd name="connsiteY131" fmla="*/ 183183 h 207406"/>
                <a:gd name="connsiteX132" fmla="*/ 1604742 w 2077481"/>
                <a:gd name="connsiteY132" fmla="*/ 180155 h 207406"/>
                <a:gd name="connsiteX133" fmla="*/ 1669840 w 2077481"/>
                <a:gd name="connsiteY133" fmla="*/ 186211 h 207406"/>
                <a:gd name="connsiteX134" fmla="*/ 1680437 w 2077481"/>
                <a:gd name="connsiteY134" fmla="*/ 183183 h 207406"/>
                <a:gd name="connsiteX135" fmla="*/ 1697090 w 2077481"/>
                <a:gd name="connsiteY135" fmla="*/ 181669 h 207406"/>
                <a:gd name="connsiteX136" fmla="*/ 1704660 w 2077481"/>
                <a:gd name="connsiteY136" fmla="*/ 180155 h 207406"/>
                <a:gd name="connsiteX137" fmla="*/ 1733424 w 2077481"/>
                <a:gd name="connsiteY137" fmla="*/ 172586 h 207406"/>
                <a:gd name="connsiteX138" fmla="*/ 1754619 w 2077481"/>
                <a:gd name="connsiteY138" fmla="*/ 169558 h 207406"/>
                <a:gd name="connsiteX139" fmla="*/ 1768244 w 2077481"/>
                <a:gd name="connsiteY139" fmla="*/ 157447 h 207406"/>
                <a:gd name="connsiteX140" fmla="*/ 1775813 w 2077481"/>
                <a:gd name="connsiteY140" fmla="*/ 149877 h 207406"/>
                <a:gd name="connsiteX141" fmla="*/ 1786411 w 2077481"/>
                <a:gd name="connsiteY141" fmla="*/ 146849 h 207406"/>
                <a:gd name="connsiteX142" fmla="*/ 1790952 w 2077481"/>
                <a:gd name="connsiteY142" fmla="*/ 145335 h 207406"/>
                <a:gd name="connsiteX143" fmla="*/ 1800036 w 2077481"/>
                <a:gd name="connsiteY143" fmla="*/ 143822 h 207406"/>
                <a:gd name="connsiteX144" fmla="*/ 1806091 w 2077481"/>
                <a:gd name="connsiteY144" fmla="*/ 142308 h 207406"/>
                <a:gd name="connsiteX145" fmla="*/ 1815175 w 2077481"/>
                <a:gd name="connsiteY145" fmla="*/ 140794 h 207406"/>
                <a:gd name="connsiteX146" fmla="*/ 1822744 w 2077481"/>
                <a:gd name="connsiteY146" fmla="*/ 139280 h 207406"/>
                <a:gd name="connsiteX147" fmla="*/ 1828800 w 2077481"/>
                <a:gd name="connsiteY147" fmla="*/ 140794 h 207406"/>
                <a:gd name="connsiteX148" fmla="*/ 1833342 w 2077481"/>
                <a:gd name="connsiteY148" fmla="*/ 139280 h 207406"/>
                <a:gd name="connsiteX149" fmla="*/ 1840911 w 2077481"/>
                <a:gd name="connsiteY149" fmla="*/ 137766 h 207406"/>
                <a:gd name="connsiteX150" fmla="*/ 1868162 w 2077481"/>
                <a:gd name="connsiteY150" fmla="*/ 139280 h 207406"/>
                <a:gd name="connsiteX151" fmla="*/ 1872703 w 2077481"/>
                <a:gd name="connsiteY151" fmla="*/ 142308 h 207406"/>
                <a:gd name="connsiteX152" fmla="*/ 1886329 w 2077481"/>
                <a:gd name="connsiteY152" fmla="*/ 146849 h 207406"/>
                <a:gd name="connsiteX153" fmla="*/ 1892384 w 2077481"/>
                <a:gd name="connsiteY153" fmla="*/ 145335 h 207406"/>
                <a:gd name="connsiteX154" fmla="*/ 1896926 w 2077481"/>
                <a:gd name="connsiteY154" fmla="*/ 146849 h 207406"/>
                <a:gd name="connsiteX155" fmla="*/ 1912065 w 2077481"/>
                <a:gd name="connsiteY155" fmla="*/ 148363 h 207406"/>
                <a:gd name="connsiteX156" fmla="*/ 1919634 w 2077481"/>
                <a:gd name="connsiteY156" fmla="*/ 152905 h 207406"/>
                <a:gd name="connsiteX157" fmla="*/ 1934774 w 2077481"/>
                <a:gd name="connsiteY157" fmla="*/ 154419 h 207406"/>
                <a:gd name="connsiteX158" fmla="*/ 1948399 w 2077481"/>
                <a:gd name="connsiteY158" fmla="*/ 155933 h 207406"/>
                <a:gd name="connsiteX159" fmla="*/ 1972621 w 2077481"/>
                <a:gd name="connsiteY159" fmla="*/ 160474 h 207406"/>
                <a:gd name="connsiteX160" fmla="*/ 1980191 w 2077481"/>
                <a:gd name="connsiteY160" fmla="*/ 161988 h 207406"/>
                <a:gd name="connsiteX161" fmla="*/ 2008955 w 2077481"/>
                <a:gd name="connsiteY161" fmla="*/ 165016 h 207406"/>
                <a:gd name="connsiteX162" fmla="*/ 2021066 w 2077481"/>
                <a:gd name="connsiteY162" fmla="*/ 168044 h 207406"/>
                <a:gd name="connsiteX163" fmla="*/ 2030150 w 2077481"/>
                <a:gd name="connsiteY163" fmla="*/ 169558 h 207406"/>
                <a:gd name="connsiteX164" fmla="*/ 2039233 w 2077481"/>
                <a:gd name="connsiteY164" fmla="*/ 172586 h 207406"/>
                <a:gd name="connsiteX165" fmla="*/ 2063456 w 2077481"/>
                <a:gd name="connsiteY165" fmla="*/ 169558 h 207406"/>
                <a:gd name="connsiteX166" fmla="*/ 2072539 w 2077481"/>
                <a:gd name="connsiteY166" fmla="*/ 166530 h 207406"/>
                <a:gd name="connsiteX167" fmla="*/ 2077081 w 2077481"/>
                <a:gd name="connsiteY167" fmla="*/ 163502 h 207406"/>
                <a:gd name="connsiteX168" fmla="*/ 2042261 w 2077481"/>
                <a:gd name="connsiteY168" fmla="*/ 166530 h 207406"/>
                <a:gd name="connsiteX169" fmla="*/ 2011983 w 2077481"/>
                <a:gd name="connsiteY169" fmla="*/ 161988 h 207406"/>
                <a:gd name="connsiteX170" fmla="*/ 2001385 w 2077481"/>
                <a:gd name="connsiteY170" fmla="*/ 158961 h 2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077481" h="207406">
                  <a:moveTo>
                    <a:pt x="0" y="0"/>
                  </a:moveTo>
                  <a:cubicBezTo>
                    <a:pt x="1009" y="2523"/>
                    <a:pt x="1288" y="5482"/>
                    <a:pt x="3028" y="7570"/>
                  </a:cubicBezTo>
                  <a:cubicBezTo>
                    <a:pt x="4050" y="8796"/>
                    <a:pt x="6143" y="8370"/>
                    <a:pt x="7570" y="9084"/>
                  </a:cubicBezTo>
                  <a:cubicBezTo>
                    <a:pt x="19301" y="14950"/>
                    <a:pt x="5243" y="9824"/>
                    <a:pt x="16653" y="13625"/>
                  </a:cubicBezTo>
                  <a:cubicBezTo>
                    <a:pt x="23916" y="24520"/>
                    <a:pt x="13632" y="11107"/>
                    <a:pt x="28764" y="21195"/>
                  </a:cubicBezTo>
                  <a:lnTo>
                    <a:pt x="37848" y="27251"/>
                  </a:lnTo>
                  <a:cubicBezTo>
                    <a:pt x="40081" y="30600"/>
                    <a:pt x="41923" y="34004"/>
                    <a:pt x="45417" y="36334"/>
                  </a:cubicBezTo>
                  <a:cubicBezTo>
                    <a:pt x="46745" y="37219"/>
                    <a:pt x="48445" y="37343"/>
                    <a:pt x="49959" y="37848"/>
                  </a:cubicBezTo>
                  <a:cubicBezTo>
                    <a:pt x="52482" y="39867"/>
                    <a:pt x="54840" y="42112"/>
                    <a:pt x="57529" y="43904"/>
                  </a:cubicBezTo>
                  <a:cubicBezTo>
                    <a:pt x="59407" y="45156"/>
                    <a:pt x="61748" y="45619"/>
                    <a:pt x="63584" y="46931"/>
                  </a:cubicBezTo>
                  <a:cubicBezTo>
                    <a:pt x="73508" y="54019"/>
                    <a:pt x="62924" y="49739"/>
                    <a:pt x="72668" y="52987"/>
                  </a:cubicBezTo>
                  <a:cubicBezTo>
                    <a:pt x="74965" y="54519"/>
                    <a:pt x="78616" y="57529"/>
                    <a:pt x="81751" y="57529"/>
                  </a:cubicBezTo>
                  <a:cubicBezTo>
                    <a:pt x="83347" y="57529"/>
                    <a:pt x="84779" y="56520"/>
                    <a:pt x="86293" y="56015"/>
                  </a:cubicBezTo>
                  <a:cubicBezTo>
                    <a:pt x="87807" y="56520"/>
                    <a:pt x="89260" y="57267"/>
                    <a:pt x="90834" y="57529"/>
                  </a:cubicBezTo>
                  <a:cubicBezTo>
                    <a:pt x="121185" y="62588"/>
                    <a:pt x="89646" y="55937"/>
                    <a:pt x="115057" y="60557"/>
                  </a:cubicBezTo>
                  <a:cubicBezTo>
                    <a:pt x="117104" y="60929"/>
                    <a:pt x="119061" y="61729"/>
                    <a:pt x="121113" y="62071"/>
                  </a:cubicBezTo>
                  <a:cubicBezTo>
                    <a:pt x="137869" y="64863"/>
                    <a:pt x="128004" y="62237"/>
                    <a:pt x="142307" y="65098"/>
                  </a:cubicBezTo>
                  <a:cubicBezTo>
                    <a:pt x="144347" y="65506"/>
                    <a:pt x="146370" y="66014"/>
                    <a:pt x="148363" y="66612"/>
                  </a:cubicBezTo>
                  <a:cubicBezTo>
                    <a:pt x="151420" y="67529"/>
                    <a:pt x="154298" y="69115"/>
                    <a:pt x="157446" y="69640"/>
                  </a:cubicBezTo>
                  <a:cubicBezTo>
                    <a:pt x="161987" y="70397"/>
                    <a:pt x="171614" y="71516"/>
                    <a:pt x="175613" y="74182"/>
                  </a:cubicBezTo>
                  <a:cubicBezTo>
                    <a:pt x="177127" y="75191"/>
                    <a:pt x="178445" y="76588"/>
                    <a:pt x="180155" y="77210"/>
                  </a:cubicBezTo>
                  <a:cubicBezTo>
                    <a:pt x="184066" y="78632"/>
                    <a:pt x="192266" y="80237"/>
                    <a:pt x="192266" y="80237"/>
                  </a:cubicBezTo>
                  <a:cubicBezTo>
                    <a:pt x="193780" y="81246"/>
                    <a:pt x="195521" y="81978"/>
                    <a:pt x="196808" y="83265"/>
                  </a:cubicBezTo>
                  <a:cubicBezTo>
                    <a:pt x="198095" y="84552"/>
                    <a:pt x="198415" y="86670"/>
                    <a:pt x="199836" y="87807"/>
                  </a:cubicBezTo>
                  <a:cubicBezTo>
                    <a:pt x="201082" y="88804"/>
                    <a:pt x="202864" y="88816"/>
                    <a:pt x="204378" y="89321"/>
                  </a:cubicBezTo>
                  <a:cubicBezTo>
                    <a:pt x="206396" y="90835"/>
                    <a:pt x="209033" y="91764"/>
                    <a:pt x="210433" y="93863"/>
                  </a:cubicBezTo>
                  <a:cubicBezTo>
                    <a:pt x="213110" y="97879"/>
                    <a:pt x="211894" y="105452"/>
                    <a:pt x="218003" y="107488"/>
                  </a:cubicBezTo>
                  <a:cubicBezTo>
                    <a:pt x="222338" y="108933"/>
                    <a:pt x="227104" y="108356"/>
                    <a:pt x="231628" y="109002"/>
                  </a:cubicBezTo>
                  <a:cubicBezTo>
                    <a:pt x="234175" y="109366"/>
                    <a:pt x="236647" y="110176"/>
                    <a:pt x="239197" y="110516"/>
                  </a:cubicBezTo>
                  <a:cubicBezTo>
                    <a:pt x="244224" y="111186"/>
                    <a:pt x="249290" y="111525"/>
                    <a:pt x="254336" y="112029"/>
                  </a:cubicBezTo>
                  <a:cubicBezTo>
                    <a:pt x="262330" y="114694"/>
                    <a:pt x="257552" y="112658"/>
                    <a:pt x="267962" y="119599"/>
                  </a:cubicBezTo>
                  <a:lnTo>
                    <a:pt x="272503" y="122627"/>
                  </a:lnTo>
                  <a:cubicBezTo>
                    <a:pt x="283299" y="119928"/>
                    <a:pt x="279859" y="120097"/>
                    <a:pt x="296726" y="122627"/>
                  </a:cubicBezTo>
                  <a:cubicBezTo>
                    <a:pt x="300841" y="123244"/>
                    <a:pt x="305115" y="123795"/>
                    <a:pt x="308837" y="125655"/>
                  </a:cubicBezTo>
                  <a:cubicBezTo>
                    <a:pt x="313512" y="127992"/>
                    <a:pt x="318742" y="130962"/>
                    <a:pt x="323976" y="131710"/>
                  </a:cubicBezTo>
                  <a:cubicBezTo>
                    <a:pt x="339098" y="133870"/>
                    <a:pt x="331027" y="132830"/>
                    <a:pt x="348199" y="134738"/>
                  </a:cubicBezTo>
                  <a:cubicBezTo>
                    <a:pt x="350217" y="135243"/>
                    <a:pt x="352342" y="135432"/>
                    <a:pt x="354254" y="136252"/>
                  </a:cubicBezTo>
                  <a:cubicBezTo>
                    <a:pt x="363048" y="140021"/>
                    <a:pt x="354506" y="138831"/>
                    <a:pt x="363338" y="140794"/>
                  </a:cubicBezTo>
                  <a:cubicBezTo>
                    <a:pt x="366334" y="141460"/>
                    <a:pt x="369425" y="141642"/>
                    <a:pt x="372421" y="142308"/>
                  </a:cubicBezTo>
                  <a:cubicBezTo>
                    <a:pt x="373979" y="142654"/>
                    <a:pt x="375428" y="143384"/>
                    <a:pt x="376963" y="143822"/>
                  </a:cubicBezTo>
                  <a:cubicBezTo>
                    <a:pt x="378964" y="144393"/>
                    <a:pt x="381000" y="144831"/>
                    <a:pt x="383019" y="145335"/>
                  </a:cubicBezTo>
                  <a:cubicBezTo>
                    <a:pt x="384533" y="146344"/>
                    <a:pt x="385857" y="147724"/>
                    <a:pt x="387560" y="148363"/>
                  </a:cubicBezTo>
                  <a:cubicBezTo>
                    <a:pt x="390901" y="149616"/>
                    <a:pt x="405570" y="151232"/>
                    <a:pt x="407241" y="151391"/>
                  </a:cubicBezTo>
                  <a:cubicBezTo>
                    <a:pt x="413791" y="152015"/>
                    <a:pt x="420362" y="152400"/>
                    <a:pt x="426922" y="152905"/>
                  </a:cubicBezTo>
                  <a:cubicBezTo>
                    <a:pt x="429950" y="154924"/>
                    <a:pt x="432475" y="158079"/>
                    <a:pt x="436005" y="158961"/>
                  </a:cubicBezTo>
                  <a:cubicBezTo>
                    <a:pt x="448445" y="162069"/>
                    <a:pt x="439986" y="160314"/>
                    <a:pt x="461742" y="161988"/>
                  </a:cubicBezTo>
                  <a:cubicBezTo>
                    <a:pt x="464770" y="161483"/>
                    <a:pt x="467756" y="160474"/>
                    <a:pt x="470825" y="160474"/>
                  </a:cubicBezTo>
                  <a:cubicBezTo>
                    <a:pt x="478336" y="160474"/>
                    <a:pt x="476961" y="162307"/>
                    <a:pt x="482936" y="163502"/>
                  </a:cubicBezTo>
                  <a:cubicBezTo>
                    <a:pt x="486435" y="164202"/>
                    <a:pt x="490001" y="164511"/>
                    <a:pt x="493534" y="165016"/>
                  </a:cubicBezTo>
                  <a:cubicBezTo>
                    <a:pt x="505106" y="170803"/>
                    <a:pt x="493594" y="166530"/>
                    <a:pt x="508673" y="166530"/>
                  </a:cubicBezTo>
                  <a:cubicBezTo>
                    <a:pt x="513243" y="166530"/>
                    <a:pt x="517756" y="167539"/>
                    <a:pt x="522298" y="168044"/>
                  </a:cubicBezTo>
                  <a:cubicBezTo>
                    <a:pt x="527344" y="167539"/>
                    <a:pt x="532424" y="167301"/>
                    <a:pt x="537437" y="166530"/>
                  </a:cubicBezTo>
                  <a:cubicBezTo>
                    <a:pt x="539014" y="166287"/>
                    <a:pt x="540414" y="165329"/>
                    <a:pt x="541979" y="165016"/>
                  </a:cubicBezTo>
                  <a:cubicBezTo>
                    <a:pt x="545462" y="164319"/>
                    <a:pt x="561739" y="162356"/>
                    <a:pt x="564687" y="161988"/>
                  </a:cubicBezTo>
                  <a:cubicBezTo>
                    <a:pt x="566706" y="160979"/>
                    <a:pt x="568602" y="159675"/>
                    <a:pt x="570743" y="158961"/>
                  </a:cubicBezTo>
                  <a:cubicBezTo>
                    <a:pt x="573184" y="158147"/>
                    <a:pt x="575801" y="158005"/>
                    <a:pt x="578313" y="157447"/>
                  </a:cubicBezTo>
                  <a:cubicBezTo>
                    <a:pt x="580344" y="156996"/>
                    <a:pt x="582350" y="156438"/>
                    <a:pt x="584368" y="155933"/>
                  </a:cubicBezTo>
                  <a:cubicBezTo>
                    <a:pt x="596730" y="160054"/>
                    <a:pt x="582435" y="155933"/>
                    <a:pt x="610105" y="155933"/>
                  </a:cubicBezTo>
                  <a:cubicBezTo>
                    <a:pt x="614173" y="155933"/>
                    <a:pt x="618179" y="156942"/>
                    <a:pt x="622216" y="157447"/>
                  </a:cubicBezTo>
                  <a:cubicBezTo>
                    <a:pt x="623225" y="158961"/>
                    <a:pt x="623617" y="161174"/>
                    <a:pt x="625244" y="161988"/>
                  </a:cubicBezTo>
                  <a:cubicBezTo>
                    <a:pt x="631820" y="165276"/>
                    <a:pt x="650552" y="162254"/>
                    <a:pt x="654008" y="161988"/>
                  </a:cubicBezTo>
                  <a:cubicBezTo>
                    <a:pt x="656027" y="161483"/>
                    <a:pt x="658063" y="161046"/>
                    <a:pt x="660064" y="160474"/>
                  </a:cubicBezTo>
                  <a:cubicBezTo>
                    <a:pt x="661598" y="160036"/>
                    <a:pt x="663057" y="159348"/>
                    <a:pt x="664605" y="158961"/>
                  </a:cubicBezTo>
                  <a:cubicBezTo>
                    <a:pt x="667102" y="158337"/>
                    <a:pt x="669652" y="157952"/>
                    <a:pt x="672175" y="157447"/>
                  </a:cubicBezTo>
                  <a:cubicBezTo>
                    <a:pt x="673689" y="155933"/>
                    <a:pt x="674671" y="153535"/>
                    <a:pt x="676717" y="152905"/>
                  </a:cubicBezTo>
                  <a:cubicBezTo>
                    <a:pt x="681564" y="151413"/>
                    <a:pt x="686819" y="151984"/>
                    <a:pt x="691856" y="151391"/>
                  </a:cubicBezTo>
                  <a:cubicBezTo>
                    <a:pt x="695400" y="150974"/>
                    <a:pt x="698921" y="150382"/>
                    <a:pt x="702453" y="149877"/>
                  </a:cubicBezTo>
                  <a:lnTo>
                    <a:pt x="711536" y="146849"/>
                  </a:lnTo>
                  <a:cubicBezTo>
                    <a:pt x="713050" y="146344"/>
                    <a:pt x="714494" y="145533"/>
                    <a:pt x="716078" y="145335"/>
                  </a:cubicBezTo>
                  <a:cubicBezTo>
                    <a:pt x="720115" y="144831"/>
                    <a:pt x="724176" y="144491"/>
                    <a:pt x="728189" y="143822"/>
                  </a:cubicBezTo>
                  <a:cubicBezTo>
                    <a:pt x="762651" y="138079"/>
                    <a:pt x="726102" y="142948"/>
                    <a:pt x="755440" y="139280"/>
                  </a:cubicBezTo>
                  <a:cubicBezTo>
                    <a:pt x="756449" y="137766"/>
                    <a:pt x="757303" y="136136"/>
                    <a:pt x="758468" y="134738"/>
                  </a:cubicBezTo>
                  <a:cubicBezTo>
                    <a:pt x="766926" y="124588"/>
                    <a:pt x="767687" y="129904"/>
                    <a:pt x="787232" y="128682"/>
                  </a:cubicBezTo>
                  <a:cubicBezTo>
                    <a:pt x="788746" y="127673"/>
                    <a:pt x="790376" y="126820"/>
                    <a:pt x="791774" y="125655"/>
                  </a:cubicBezTo>
                  <a:cubicBezTo>
                    <a:pt x="793419" y="124284"/>
                    <a:pt x="794257" y="121701"/>
                    <a:pt x="796315" y="121113"/>
                  </a:cubicBezTo>
                  <a:cubicBezTo>
                    <a:pt x="801674" y="119582"/>
                    <a:pt x="807417" y="120104"/>
                    <a:pt x="812968" y="119599"/>
                  </a:cubicBezTo>
                  <a:cubicBezTo>
                    <a:pt x="824575" y="120104"/>
                    <a:pt x="836247" y="119781"/>
                    <a:pt x="847788" y="121113"/>
                  </a:cubicBezTo>
                  <a:cubicBezTo>
                    <a:pt x="849596" y="121322"/>
                    <a:pt x="850702" y="123327"/>
                    <a:pt x="852330" y="124141"/>
                  </a:cubicBezTo>
                  <a:cubicBezTo>
                    <a:pt x="853757" y="124855"/>
                    <a:pt x="855445" y="124941"/>
                    <a:pt x="856872" y="125655"/>
                  </a:cubicBezTo>
                  <a:cubicBezTo>
                    <a:pt x="860526" y="127482"/>
                    <a:pt x="865379" y="130822"/>
                    <a:pt x="868983" y="133224"/>
                  </a:cubicBezTo>
                  <a:cubicBezTo>
                    <a:pt x="869992" y="134738"/>
                    <a:pt x="870590" y="136629"/>
                    <a:pt x="872011" y="137766"/>
                  </a:cubicBezTo>
                  <a:cubicBezTo>
                    <a:pt x="873257" y="138763"/>
                    <a:pt x="875085" y="138651"/>
                    <a:pt x="876552" y="139280"/>
                  </a:cubicBezTo>
                  <a:cubicBezTo>
                    <a:pt x="889642" y="144891"/>
                    <a:pt x="876502" y="140273"/>
                    <a:pt x="887150" y="143822"/>
                  </a:cubicBezTo>
                  <a:cubicBezTo>
                    <a:pt x="908900" y="139472"/>
                    <a:pt x="885487" y="143739"/>
                    <a:pt x="934081" y="140794"/>
                  </a:cubicBezTo>
                  <a:cubicBezTo>
                    <a:pt x="937643" y="140578"/>
                    <a:pt x="941146" y="139785"/>
                    <a:pt x="944678" y="139280"/>
                  </a:cubicBezTo>
                  <a:cubicBezTo>
                    <a:pt x="952864" y="136551"/>
                    <a:pt x="953371" y="135708"/>
                    <a:pt x="965873" y="139280"/>
                  </a:cubicBezTo>
                  <a:cubicBezTo>
                    <a:pt x="967932" y="139868"/>
                    <a:pt x="968427" y="143027"/>
                    <a:pt x="970415" y="143822"/>
                  </a:cubicBezTo>
                  <a:cubicBezTo>
                    <a:pt x="973728" y="145147"/>
                    <a:pt x="977498" y="144715"/>
                    <a:pt x="981012" y="145335"/>
                  </a:cubicBezTo>
                  <a:cubicBezTo>
                    <a:pt x="986080" y="146229"/>
                    <a:pt x="996151" y="148363"/>
                    <a:pt x="996151" y="148363"/>
                  </a:cubicBezTo>
                  <a:cubicBezTo>
                    <a:pt x="997665" y="147858"/>
                    <a:pt x="999097" y="146849"/>
                    <a:pt x="1000693" y="146849"/>
                  </a:cubicBezTo>
                  <a:cubicBezTo>
                    <a:pt x="1002289" y="146849"/>
                    <a:pt x="1003700" y="147925"/>
                    <a:pt x="1005234" y="148363"/>
                  </a:cubicBezTo>
                  <a:cubicBezTo>
                    <a:pt x="1007235" y="148935"/>
                    <a:pt x="1009297" y="149279"/>
                    <a:pt x="1011290" y="149877"/>
                  </a:cubicBezTo>
                  <a:cubicBezTo>
                    <a:pt x="1014347" y="150794"/>
                    <a:pt x="1020374" y="152905"/>
                    <a:pt x="1020374" y="152905"/>
                  </a:cubicBezTo>
                  <a:cubicBezTo>
                    <a:pt x="1021888" y="153914"/>
                    <a:pt x="1023253" y="155194"/>
                    <a:pt x="1024915" y="155933"/>
                  </a:cubicBezTo>
                  <a:cubicBezTo>
                    <a:pt x="1035607" y="160685"/>
                    <a:pt x="1040368" y="159451"/>
                    <a:pt x="1053679" y="160474"/>
                  </a:cubicBezTo>
                  <a:cubicBezTo>
                    <a:pt x="1055698" y="160979"/>
                    <a:pt x="1057761" y="161330"/>
                    <a:pt x="1059735" y="161988"/>
                  </a:cubicBezTo>
                  <a:cubicBezTo>
                    <a:pt x="1062313" y="162847"/>
                    <a:pt x="1064683" y="164301"/>
                    <a:pt x="1067305" y="165016"/>
                  </a:cubicBezTo>
                  <a:cubicBezTo>
                    <a:pt x="1070266" y="165824"/>
                    <a:pt x="1073392" y="165864"/>
                    <a:pt x="1076388" y="166530"/>
                  </a:cubicBezTo>
                  <a:cubicBezTo>
                    <a:pt x="1077946" y="166876"/>
                    <a:pt x="1079360" y="167759"/>
                    <a:pt x="1080930" y="168044"/>
                  </a:cubicBezTo>
                  <a:cubicBezTo>
                    <a:pt x="1091298" y="169929"/>
                    <a:pt x="1097716" y="169098"/>
                    <a:pt x="1108180" y="172586"/>
                  </a:cubicBezTo>
                  <a:cubicBezTo>
                    <a:pt x="1109694" y="173091"/>
                    <a:pt x="1111295" y="173386"/>
                    <a:pt x="1112722" y="174100"/>
                  </a:cubicBezTo>
                  <a:cubicBezTo>
                    <a:pt x="1114349" y="174914"/>
                    <a:pt x="1115521" y="176604"/>
                    <a:pt x="1117264" y="177127"/>
                  </a:cubicBezTo>
                  <a:cubicBezTo>
                    <a:pt x="1120682" y="178152"/>
                    <a:pt x="1124329" y="178136"/>
                    <a:pt x="1127861" y="178641"/>
                  </a:cubicBezTo>
                  <a:cubicBezTo>
                    <a:pt x="1129375" y="179146"/>
                    <a:pt x="1130869" y="179717"/>
                    <a:pt x="1132403" y="180155"/>
                  </a:cubicBezTo>
                  <a:cubicBezTo>
                    <a:pt x="1134403" y="180727"/>
                    <a:pt x="1136546" y="180849"/>
                    <a:pt x="1138458" y="181669"/>
                  </a:cubicBezTo>
                  <a:cubicBezTo>
                    <a:pt x="1140130" y="182386"/>
                    <a:pt x="1141205" y="184398"/>
                    <a:pt x="1143000" y="184697"/>
                  </a:cubicBezTo>
                  <a:cubicBezTo>
                    <a:pt x="1150483" y="185944"/>
                    <a:pt x="1158139" y="185706"/>
                    <a:pt x="1165709" y="186211"/>
                  </a:cubicBezTo>
                  <a:cubicBezTo>
                    <a:pt x="1173646" y="191504"/>
                    <a:pt x="1171923" y="190805"/>
                    <a:pt x="1185389" y="195294"/>
                  </a:cubicBezTo>
                  <a:cubicBezTo>
                    <a:pt x="1188417" y="196303"/>
                    <a:pt x="1191343" y="197696"/>
                    <a:pt x="1194473" y="198322"/>
                  </a:cubicBezTo>
                  <a:cubicBezTo>
                    <a:pt x="1198792" y="199186"/>
                    <a:pt x="1203824" y="200068"/>
                    <a:pt x="1208098" y="201350"/>
                  </a:cubicBezTo>
                  <a:cubicBezTo>
                    <a:pt x="1215869" y="203682"/>
                    <a:pt x="1217530" y="204518"/>
                    <a:pt x="1224751" y="207406"/>
                  </a:cubicBezTo>
                  <a:cubicBezTo>
                    <a:pt x="1238881" y="206901"/>
                    <a:pt x="1253001" y="205892"/>
                    <a:pt x="1267140" y="205892"/>
                  </a:cubicBezTo>
                  <a:cubicBezTo>
                    <a:pt x="1269713" y="205892"/>
                    <a:pt x="1272137" y="207406"/>
                    <a:pt x="1274710" y="207406"/>
                  </a:cubicBezTo>
                  <a:cubicBezTo>
                    <a:pt x="1298031" y="207406"/>
                    <a:pt x="1279834" y="205776"/>
                    <a:pt x="1295905" y="204378"/>
                  </a:cubicBezTo>
                  <a:cubicBezTo>
                    <a:pt x="1304968" y="203590"/>
                    <a:pt x="1314072" y="203369"/>
                    <a:pt x="1323155" y="202864"/>
                  </a:cubicBezTo>
                  <a:cubicBezTo>
                    <a:pt x="1325174" y="202359"/>
                    <a:pt x="1327159" y="201692"/>
                    <a:pt x="1329211" y="201350"/>
                  </a:cubicBezTo>
                  <a:cubicBezTo>
                    <a:pt x="1338282" y="199838"/>
                    <a:pt x="1350814" y="199045"/>
                    <a:pt x="1359489" y="198322"/>
                  </a:cubicBezTo>
                  <a:cubicBezTo>
                    <a:pt x="1361003" y="198827"/>
                    <a:pt x="1362434" y="199836"/>
                    <a:pt x="1364030" y="199836"/>
                  </a:cubicBezTo>
                  <a:cubicBezTo>
                    <a:pt x="1365988" y="199836"/>
                    <a:pt x="1384124" y="197182"/>
                    <a:pt x="1386739" y="196808"/>
                  </a:cubicBezTo>
                  <a:cubicBezTo>
                    <a:pt x="1400806" y="200325"/>
                    <a:pt x="1383318" y="196808"/>
                    <a:pt x="1401878" y="196808"/>
                  </a:cubicBezTo>
                  <a:cubicBezTo>
                    <a:pt x="1403959" y="196808"/>
                    <a:pt x="1405915" y="197817"/>
                    <a:pt x="1407934" y="198322"/>
                  </a:cubicBezTo>
                  <a:cubicBezTo>
                    <a:pt x="1409448" y="197817"/>
                    <a:pt x="1410880" y="196808"/>
                    <a:pt x="1412476" y="196808"/>
                  </a:cubicBezTo>
                  <a:cubicBezTo>
                    <a:pt x="1414072" y="196808"/>
                    <a:pt x="1415452" y="198009"/>
                    <a:pt x="1417017" y="198322"/>
                  </a:cubicBezTo>
                  <a:cubicBezTo>
                    <a:pt x="1420516" y="199022"/>
                    <a:pt x="1424082" y="199331"/>
                    <a:pt x="1427615" y="199836"/>
                  </a:cubicBezTo>
                  <a:cubicBezTo>
                    <a:pt x="1443397" y="198784"/>
                    <a:pt x="1448687" y="198870"/>
                    <a:pt x="1462434" y="196808"/>
                  </a:cubicBezTo>
                  <a:cubicBezTo>
                    <a:pt x="1468505" y="195897"/>
                    <a:pt x="1474499" y="194458"/>
                    <a:pt x="1480601" y="193780"/>
                  </a:cubicBezTo>
                  <a:cubicBezTo>
                    <a:pt x="1491501" y="192569"/>
                    <a:pt x="1529274" y="191087"/>
                    <a:pt x="1536616" y="190753"/>
                  </a:cubicBezTo>
                  <a:cubicBezTo>
                    <a:pt x="1559272" y="186977"/>
                    <a:pt x="1530973" y="190753"/>
                    <a:pt x="1556297" y="190753"/>
                  </a:cubicBezTo>
                  <a:cubicBezTo>
                    <a:pt x="1562374" y="190753"/>
                    <a:pt x="1568408" y="189744"/>
                    <a:pt x="1574464" y="189239"/>
                  </a:cubicBezTo>
                  <a:cubicBezTo>
                    <a:pt x="1575978" y="188734"/>
                    <a:pt x="1577435" y="188010"/>
                    <a:pt x="1579005" y="187725"/>
                  </a:cubicBezTo>
                  <a:cubicBezTo>
                    <a:pt x="1583008" y="186997"/>
                    <a:pt x="1587192" y="187282"/>
                    <a:pt x="1591117" y="186211"/>
                  </a:cubicBezTo>
                  <a:cubicBezTo>
                    <a:pt x="1592872" y="185732"/>
                    <a:pt x="1593996" y="183922"/>
                    <a:pt x="1595658" y="183183"/>
                  </a:cubicBezTo>
                  <a:cubicBezTo>
                    <a:pt x="1598575" y="181887"/>
                    <a:pt x="1604742" y="180155"/>
                    <a:pt x="1604742" y="180155"/>
                  </a:cubicBezTo>
                  <a:cubicBezTo>
                    <a:pt x="1661783" y="185044"/>
                    <a:pt x="1640139" y="182498"/>
                    <a:pt x="1669840" y="186211"/>
                  </a:cubicBezTo>
                  <a:cubicBezTo>
                    <a:pt x="1673372" y="185202"/>
                    <a:pt x="1676813" y="183787"/>
                    <a:pt x="1680437" y="183183"/>
                  </a:cubicBezTo>
                  <a:cubicBezTo>
                    <a:pt x="1685935" y="182267"/>
                    <a:pt x="1691559" y="182360"/>
                    <a:pt x="1697090" y="181669"/>
                  </a:cubicBezTo>
                  <a:cubicBezTo>
                    <a:pt x="1699643" y="181350"/>
                    <a:pt x="1702137" y="180660"/>
                    <a:pt x="1704660" y="180155"/>
                  </a:cubicBezTo>
                  <a:cubicBezTo>
                    <a:pt x="1714955" y="169860"/>
                    <a:pt x="1707077" y="175880"/>
                    <a:pt x="1733424" y="172586"/>
                  </a:cubicBezTo>
                  <a:cubicBezTo>
                    <a:pt x="1748580" y="170691"/>
                    <a:pt x="1741523" y="171741"/>
                    <a:pt x="1754619" y="169558"/>
                  </a:cubicBezTo>
                  <a:cubicBezTo>
                    <a:pt x="1760078" y="165918"/>
                    <a:pt x="1764098" y="163666"/>
                    <a:pt x="1768244" y="157447"/>
                  </a:cubicBezTo>
                  <a:cubicBezTo>
                    <a:pt x="1770812" y="153594"/>
                    <a:pt x="1771227" y="151712"/>
                    <a:pt x="1775813" y="149877"/>
                  </a:cubicBezTo>
                  <a:cubicBezTo>
                    <a:pt x="1779224" y="148512"/>
                    <a:pt x="1782892" y="147905"/>
                    <a:pt x="1786411" y="146849"/>
                  </a:cubicBezTo>
                  <a:cubicBezTo>
                    <a:pt x="1787939" y="146390"/>
                    <a:pt x="1789394" y="145681"/>
                    <a:pt x="1790952" y="145335"/>
                  </a:cubicBezTo>
                  <a:cubicBezTo>
                    <a:pt x="1793949" y="144669"/>
                    <a:pt x="1797026" y="144424"/>
                    <a:pt x="1800036" y="143822"/>
                  </a:cubicBezTo>
                  <a:cubicBezTo>
                    <a:pt x="1802076" y="143414"/>
                    <a:pt x="1804051" y="142716"/>
                    <a:pt x="1806091" y="142308"/>
                  </a:cubicBezTo>
                  <a:cubicBezTo>
                    <a:pt x="1809101" y="141706"/>
                    <a:pt x="1812155" y="141343"/>
                    <a:pt x="1815175" y="140794"/>
                  </a:cubicBezTo>
                  <a:cubicBezTo>
                    <a:pt x="1817706" y="140334"/>
                    <a:pt x="1820221" y="139785"/>
                    <a:pt x="1822744" y="139280"/>
                  </a:cubicBezTo>
                  <a:cubicBezTo>
                    <a:pt x="1824763" y="139785"/>
                    <a:pt x="1826719" y="140794"/>
                    <a:pt x="1828800" y="140794"/>
                  </a:cubicBezTo>
                  <a:cubicBezTo>
                    <a:pt x="1830396" y="140794"/>
                    <a:pt x="1831794" y="139667"/>
                    <a:pt x="1833342" y="139280"/>
                  </a:cubicBezTo>
                  <a:cubicBezTo>
                    <a:pt x="1835838" y="138656"/>
                    <a:pt x="1838388" y="138271"/>
                    <a:pt x="1840911" y="137766"/>
                  </a:cubicBezTo>
                  <a:cubicBezTo>
                    <a:pt x="1849995" y="138271"/>
                    <a:pt x="1859156" y="137993"/>
                    <a:pt x="1868162" y="139280"/>
                  </a:cubicBezTo>
                  <a:cubicBezTo>
                    <a:pt x="1869963" y="139537"/>
                    <a:pt x="1871123" y="141405"/>
                    <a:pt x="1872703" y="142308"/>
                  </a:cubicBezTo>
                  <a:cubicBezTo>
                    <a:pt x="1879451" y="146163"/>
                    <a:pt x="1878382" y="145260"/>
                    <a:pt x="1886329" y="146849"/>
                  </a:cubicBezTo>
                  <a:cubicBezTo>
                    <a:pt x="1888347" y="146344"/>
                    <a:pt x="1890304" y="145335"/>
                    <a:pt x="1892384" y="145335"/>
                  </a:cubicBezTo>
                  <a:cubicBezTo>
                    <a:pt x="1893980" y="145335"/>
                    <a:pt x="1895349" y="146606"/>
                    <a:pt x="1896926" y="146849"/>
                  </a:cubicBezTo>
                  <a:cubicBezTo>
                    <a:pt x="1901939" y="147620"/>
                    <a:pt x="1907019" y="147858"/>
                    <a:pt x="1912065" y="148363"/>
                  </a:cubicBezTo>
                  <a:cubicBezTo>
                    <a:pt x="1914588" y="149877"/>
                    <a:pt x="1916791" y="152147"/>
                    <a:pt x="1919634" y="152905"/>
                  </a:cubicBezTo>
                  <a:cubicBezTo>
                    <a:pt x="1924535" y="154212"/>
                    <a:pt x="1929730" y="153888"/>
                    <a:pt x="1934774" y="154419"/>
                  </a:cubicBezTo>
                  <a:cubicBezTo>
                    <a:pt x="1939319" y="154897"/>
                    <a:pt x="1943869" y="155329"/>
                    <a:pt x="1948399" y="155933"/>
                  </a:cubicBezTo>
                  <a:cubicBezTo>
                    <a:pt x="1955469" y="156876"/>
                    <a:pt x="1966357" y="159221"/>
                    <a:pt x="1972621" y="160474"/>
                  </a:cubicBezTo>
                  <a:cubicBezTo>
                    <a:pt x="1975144" y="160979"/>
                    <a:pt x="1977632" y="161719"/>
                    <a:pt x="1980191" y="161988"/>
                  </a:cubicBezTo>
                  <a:lnTo>
                    <a:pt x="2008955" y="165016"/>
                  </a:lnTo>
                  <a:cubicBezTo>
                    <a:pt x="2023919" y="166887"/>
                    <a:pt x="2010469" y="165689"/>
                    <a:pt x="2021066" y="168044"/>
                  </a:cubicBezTo>
                  <a:cubicBezTo>
                    <a:pt x="2024063" y="168710"/>
                    <a:pt x="2027122" y="169053"/>
                    <a:pt x="2030150" y="169558"/>
                  </a:cubicBezTo>
                  <a:cubicBezTo>
                    <a:pt x="2033178" y="170567"/>
                    <a:pt x="2036074" y="173037"/>
                    <a:pt x="2039233" y="172586"/>
                  </a:cubicBezTo>
                  <a:cubicBezTo>
                    <a:pt x="2054354" y="170426"/>
                    <a:pt x="2046284" y="171466"/>
                    <a:pt x="2063456" y="169558"/>
                  </a:cubicBezTo>
                  <a:cubicBezTo>
                    <a:pt x="2066484" y="168549"/>
                    <a:pt x="2069884" y="168300"/>
                    <a:pt x="2072539" y="166530"/>
                  </a:cubicBezTo>
                  <a:cubicBezTo>
                    <a:pt x="2074053" y="165521"/>
                    <a:pt x="2078893" y="163667"/>
                    <a:pt x="2077081" y="163502"/>
                  </a:cubicBezTo>
                  <a:lnTo>
                    <a:pt x="2042261" y="166530"/>
                  </a:lnTo>
                  <a:lnTo>
                    <a:pt x="2011983" y="161988"/>
                  </a:lnTo>
                  <a:cubicBezTo>
                    <a:pt x="2005761" y="157842"/>
                    <a:pt x="2009260" y="158961"/>
                    <a:pt x="2001385" y="1589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643511" y="2996023"/>
              <a:ext cx="20867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749876" y="1731666"/>
              <a:ext cx="2125436" cy="75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489266" y="3715739"/>
            <a:ext cx="22749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pPr>
            <a:r>
              <a:rPr lang="fr-BE" dirty="0" smtClean="0"/>
              <a:t>Émissions de CO2 </a:t>
            </a:r>
            <a:br>
              <a:rPr lang="fr-BE" dirty="0" smtClean="0"/>
            </a:br>
            <a:r>
              <a:rPr lang="fr-BE" dirty="0" smtClean="0"/>
              <a:t>(voir point 1990) (%)</a:t>
            </a:r>
            <a:endParaRPr kumimoji="0" lang="fr-BE" sz="1800" b="0" i="0" u="none" strike="noStrike" kern="1200" cap="none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7622" y="226762"/>
            <a:ext cx="1085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000" b="1">
                <a:solidFill>
                  <a:srgbClr val="90C852"/>
                </a:solidFill>
                <a:latin typeface="+mj-lt"/>
                <a:ea typeface="+mj-ea"/>
                <a:cs typeface="+mj-cs"/>
              </a:defRPr>
            </a:pPr>
            <a:r>
              <a:rPr lang="fr-BE" dirty="0" smtClean="0"/>
              <a:t>Faire du pacte vert pour l’Europe une réalité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fr-BE" sz="4000" b="1" dirty="0">
              <a:solidFill>
                <a:srgbClr val="90C85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6981" y="2794444"/>
            <a:ext cx="2829613" cy="363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Objectifs – loi climat</a:t>
            </a:r>
            <a:endParaRPr lang="fr-B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56981" y="3157979"/>
            <a:ext cx="0" cy="49019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786594" y="3001850"/>
            <a:ext cx="0" cy="103705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39525" y="4087681"/>
            <a:ext cx="174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Neutralité climatique</a:t>
            </a:r>
            <a:endParaRPr lang="fr-BE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17076" y="1230771"/>
            <a:ext cx="1632516" cy="10926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fr-BE" sz="1100" dirty="0" smtClean="0"/>
              <a:t>14 juillet 2021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fr-BE" dirty="0" smtClean="0">
                <a:solidFill>
                  <a:srgbClr val="FF0000"/>
                </a:solidFill>
              </a:rPr>
              <a:t>Proposition d’instruments </a:t>
            </a:r>
            <a:r>
              <a:rPr lang="fr-BE" dirty="0">
                <a:solidFill>
                  <a:srgbClr val="FF0000"/>
                </a:solidFill>
              </a:rPr>
              <a:t>législatifs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65510" y="2323378"/>
            <a:ext cx="0" cy="834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" y="1404595"/>
            <a:ext cx="4024130" cy="5010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28" y="-513365"/>
            <a:ext cx="11324972" cy="1431518"/>
          </a:xfrm>
        </p:spPr>
        <p:txBody>
          <a:bodyPr/>
          <a:lstStyle/>
          <a:p>
            <a:pPr>
              <a:defRPr b="1">
                <a:solidFill>
                  <a:srgbClr val="90C852"/>
                </a:solidFill>
              </a:defRPr>
            </a:pPr>
            <a:r>
              <a:rPr lang="fr-BE" dirty="0" smtClean="0"/>
              <a:t>Le volet maritime – un ensemble de mesures</a:t>
            </a:r>
            <a:endParaRPr lang="fr-BE" b="1" dirty="0">
              <a:solidFill>
                <a:srgbClr val="90C85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578663" y="4857121"/>
            <a:ext cx="2587372" cy="14537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1884" y="2130552"/>
            <a:ext cx="7194117" cy="4507992"/>
          </a:xfrm>
          <a:prstGeom prst="rect">
            <a:avLst/>
          </a:prstGeom>
        </p:spPr>
        <p:txBody>
          <a:bodyPr vert="horz" lIns="91440" tIns="45720" rIns="9144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BE" sz="4000" b="0" i="0" u="none" strike="noStrike" kern="1200" cap="none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053174" y="1534322"/>
            <a:ext cx="8234823" cy="41641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defRPr sz="2000">
                <a:solidFill>
                  <a:srgbClr val="024B9C"/>
                </a:solidFill>
              </a:defRPr>
            </a:pPr>
            <a:r>
              <a:rPr lang="fr-BE" sz="2000" b="1" dirty="0" smtClean="0"/>
              <a:t>Tous les secteurs de l’économie doivent contribuer.</a:t>
            </a:r>
            <a:endParaRPr lang="fr-BE" sz="2000" dirty="0" smtClean="0">
              <a:solidFill>
                <a:srgbClr val="024B9C"/>
              </a:solidFill>
            </a:endParaRPr>
          </a:p>
          <a:p>
            <a:pPr marL="342900" indent="-342900">
              <a:spcAft>
                <a:spcPts val="600"/>
              </a:spcAft>
              <a:defRPr sz="2000">
                <a:solidFill>
                  <a:srgbClr val="024B9C"/>
                </a:solidFill>
              </a:defRPr>
            </a:pPr>
            <a:endParaRPr lang="fr-BE" dirty="0" smtClean="0"/>
          </a:p>
          <a:p>
            <a:pPr marL="342900" indent="-342900">
              <a:spcAft>
                <a:spcPts val="600"/>
              </a:spcAft>
              <a:defRPr sz="2000">
                <a:solidFill>
                  <a:srgbClr val="024B9C"/>
                </a:solidFill>
              </a:defRPr>
            </a:pPr>
            <a:r>
              <a:rPr lang="fr-BE" b="1" dirty="0" smtClean="0"/>
              <a:t>Objectifs: </a:t>
            </a:r>
            <a:r>
              <a:rPr lang="fr-BE" dirty="0" smtClean="0"/>
              <a:t>mettre en place les incitations appropriées pour stimuler la </a:t>
            </a:r>
            <a:r>
              <a:rPr lang="fr-BE" dirty="0" err="1" smtClean="0"/>
              <a:t>décarbonation</a:t>
            </a:r>
            <a:r>
              <a:rPr lang="fr-BE" dirty="0" smtClean="0"/>
              <a:t> du secteur - </a:t>
            </a:r>
            <a:endParaRPr lang="fr-BE" sz="2000" dirty="0" smtClean="0">
              <a:solidFill>
                <a:srgbClr val="024B9C"/>
              </a:solidFill>
            </a:endParaRPr>
          </a:p>
          <a:p>
            <a:pPr marL="800100" lvl="1" indent="-342900">
              <a:spcAft>
                <a:spcPts val="600"/>
              </a:spcAft>
              <a:defRPr sz="1600">
                <a:solidFill>
                  <a:srgbClr val="024B9C"/>
                </a:solidFill>
              </a:defRPr>
            </a:pPr>
            <a:r>
              <a:rPr lang="fr-BE" b="1" dirty="0" smtClean="0"/>
              <a:t>Améliorer l’efficacité énergétique;</a:t>
            </a:r>
            <a:endParaRPr lang="fr-BE" dirty="0"/>
          </a:p>
          <a:p>
            <a:pPr marL="800100" lvl="1" indent="-342900">
              <a:spcAft>
                <a:spcPts val="600"/>
              </a:spcAft>
              <a:defRPr sz="1600">
                <a:solidFill>
                  <a:srgbClr val="024B9C"/>
                </a:solidFill>
              </a:defRPr>
            </a:pPr>
            <a:r>
              <a:rPr lang="fr-BE" b="1" dirty="0" smtClean="0"/>
              <a:t>Utilisation accrue de carburants renouvelables et à faibles émissions de carbone.</a:t>
            </a:r>
          </a:p>
          <a:p>
            <a:pPr marL="457200" lvl="1" indent="0">
              <a:spcAft>
                <a:spcPts val="600"/>
              </a:spcAft>
              <a:buNone/>
              <a:defRPr sz="1600">
                <a:solidFill>
                  <a:srgbClr val="024B9C"/>
                </a:solidFill>
              </a:defRPr>
            </a:pPr>
            <a:endParaRPr lang="fr-BE" sz="1600" dirty="0" smtClean="0">
              <a:solidFill>
                <a:srgbClr val="024B9C"/>
              </a:solidFill>
            </a:endParaRPr>
          </a:p>
          <a:p>
            <a:pPr marL="342900" indent="-342900">
              <a:spcAft>
                <a:spcPts val="600"/>
              </a:spcAft>
              <a:defRPr>
                <a:solidFill>
                  <a:srgbClr val="024B9C"/>
                </a:solidFill>
              </a:defRPr>
            </a:pPr>
            <a:r>
              <a:rPr lang="fr-BE" sz="2000" dirty="0" smtClean="0"/>
              <a:t>Lever les divers obstacles au moyen d’un </a:t>
            </a:r>
            <a:r>
              <a:rPr lang="fr-BE" sz="2000" b="1" dirty="0" smtClean="0"/>
              <a:t>ensemble de mesures.</a:t>
            </a:r>
          </a:p>
          <a:p>
            <a:pPr marL="0" indent="0">
              <a:spcAft>
                <a:spcPts val="600"/>
              </a:spcAft>
              <a:buNone/>
              <a:defRPr>
                <a:solidFill>
                  <a:srgbClr val="024B9C"/>
                </a:solidFill>
              </a:defRPr>
            </a:pPr>
            <a:endParaRPr lang="fr-BE" sz="1600" dirty="0" smtClean="0">
              <a:solidFill>
                <a:srgbClr val="024B9C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defRPr>
                <a:solidFill>
                  <a:srgbClr val="024B9C"/>
                </a:solidFill>
              </a:defRPr>
            </a:pPr>
            <a:r>
              <a:rPr lang="fr-BE" b="1" dirty="0" smtClean="0"/>
              <a:t>Faire progresser les discussions au niveau mondial </a:t>
            </a:r>
            <a:r>
              <a:rPr lang="fr-BE" dirty="0" smtClean="0"/>
              <a:t>et s’assurer du bon fonctionnement du marché du transport maritime de l’UE.</a:t>
            </a:r>
          </a:p>
          <a:p>
            <a:pPr marL="800100" lvl="1" indent="-342900">
              <a:spcAft>
                <a:spcPts val="600"/>
              </a:spcAft>
            </a:pPr>
            <a:endParaRPr lang="fr-BE" sz="1600" dirty="0" smtClean="0">
              <a:solidFill>
                <a:srgbClr val="024B9C"/>
              </a:solidFill>
            </a:endParaRPr>
          </a:p>
          <a:p>
            <a:endParaRPr lang="fr-BE" sz="1600" dirty="0" smtClean="0">
              <a:solidFill>
                <a:srgbClr val="024B9C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95" y="1520298"/>
            <a:ext cx="5726706" cy="49655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23368" y="1811824"/>
            <a:ext cx="79975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 baseline="30000">
                <a:solidFill>
                  <a:srgbClr val="373D59"/>
                </a:solidFill>
              </a:defRPr>
            </a:pPr>
            <a:r>
              <a:rPr lang="fr-BE" dirty="0" smtClean="0"/>
              <a:t>Révision du système d’échange de quotas d’émission de l’UE (SEQE-UE)</a:t>
            </a:r>
            <a:endParaRPr lang="fr-BE" sz="1300" b="1" baseline="30000" dirty="0">
              <a:solidFill>
                <a:srgbClr val="373D5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3368" y="3149522"/>
            <a:ext cx="7997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 baseline="30000">
                <a:solidFill>
                  <a:srgbClr val="373D59"/>
                </a:solidFill>
              </a:defRPr>
            </a:pPr>
            <a:r>
              <a:rPr lang="fr-BE" dirty="0" smtClean="0"/>
              <a:t>Révision du règlement sur la répartition de l’effort</a:t>
            </a:r>
            <a:endParaRPr lang="fr-BE" dirty="0"/>
          </a:p>
        </p:txBody>
      </p:sp>
      <p:sp>
        <p:nvSpPr>
          <p:cNvPr id="25" name="TextBox 24"/>
          <p:cNvSpPr txBox="1"/>
          <p:nvPr/>
        </p:nvSpPr>
        <p:spPr>
          <a:xfrm>
            <a:off x="4423368" y="4238045"/>
            <a:ext cx="799754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 baseline="30000">
                <a:solidFill>
                  <a:srgbClr val="373D59"/>
                </a:solidFill>
              </a:defRPr>
            </a:pPr>
            <a:r>
              <a:rPr lang="fr-BE" dirty="0" smtClean="0"/>
              <a:t>Révision des normes d’émissions de CO2 pour les voitures et les camionnettes</a:t>
            </a:r>
            <a:endParaRPr lang="fr-BE" dirty="0"/>
          </a:p>
        </p:txBody>
      </p:sp>
      <p:sp>
        <p:nvSpPr>
          <p:cNvPr id="26" name="TextBox 25"/>
          <p:cNvSpPr txBox="1"/>
          <p:nvPr/>
        </p:nvSpPr>
        <p:spPr>
          <a:xfrm>
            <a:off x="4423368" y="5532561"/>
            <a:ext cx="79975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 baseline="30000">
                <a:solidFill>
                  <a:srgbClr val="373D59"/>
                </a:solidFill>
              </a:defRPr>
            </a:pPr>
            <a:r>
              <a:rPr lang="fr-BE" dirty="0" smtClean="0"/>
              <a:t>Révision de la directive relative à l’efficacité énergétique</a:t>
            </a:r>
            <a:endParaRPr lang="fr-BE" dirty="0"/>
          </a:p>
        </p:txBody>
      </p:sp>
      <p:sp>
        <p:nvSpPr>
          <p:cNvPr id="31" name="TextBox 30"/>
          <p:cNvSpPr txBox="1"/>
          <p:nvPr/>
        </p:nvSpPr>
        <p:spPr>
          <a:xfrm>
            <a:off x="6451136" y="3111707"/>
            <a:ext cx="953836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 baseline="30000">
                <a:solidFill>
                  <a:srgbClr val="373D59"/>
                </a:solidFill>
              </a:defRPr>
            </a:pPr>
            <a:r>
              <a:rPr lang="fr-BE" dirty="0" smtClean="0"/>
              <a:t>Nouvelle initiative </a:t>
            </a:r>
            <a:r>
              <a:rPr lang="fr-BE" dirty="0" err="1" smtClean="0"/>
              <a:t>ReFuelEU</a:t>
            </a:r>
            <a:r>
              <a:rPr lang="fr-BE" dirty="0" smtClean="0"/>
              <a:t> Aviation</a:t>
            </a:r>
            <a:endParaRPr lang="fr-BE" dirty="0"/>
          </a:p>
        </p:txBody>
      </p:sp>
      <p:sp>
        <p:nvSpPr>
          <p:cNvPr id="2" name="Hexagon 1"/>
          <p:cNvSpPr/>
          <p:nvPr/>
        </p:nvSpPr>
        <p:spPr>
          <a:xfrm>
            <a:off x="7276063" y="3354878"/>
            <a:ext cx="1366057" cy="125790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33" name="TextBox 32"/>
          <p:cNvSpPr txBox="1"/>
          <p:nvPr/>
        </p:nvSpPr>
        <p:spPr>
          <a:xfrm>
            <a:off x="7487897" y="3636849"/>
            <a:ext cx="1029976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 baseline="30000"/>
            </a:pPr>
            <a:r>
              <a:rPr lang="fr-BE" sz="1600" b="1" baseline="30000" dirty="0">
                <a:solidFill>
                  <a:srgbClr val="FF0000"/>
                </a:solidFill>
              </a:rPr>
              <a:t>Nouvelle initiative « </a:t>
            </a:r>
            <a:r>
              <a:rPr lang="fr-BE" sz="1600" b="1" baseline="30000" dirty="0" err="1">
                <a:solidFill>
                  <a:srgbClr val="FF0000"/>
                </a:solidFill>
              </a:rPr>
              <a:t>FuelEU</a:t>
            </a:r>
            <a:r>
              <a:rPr lang="fr-BE" sz="1600" b="1" baseline="30000" dirty="0">
                <a:solidFill>
                  <a:srgbClr val="FF0000"/>
                </a:solidFill>
              </a:rPr>
              <a:t> Maritime»</a:t>
            </a:r>
          </a:p>
        </p:txBody>
      </p:sp>
      <p:sp>
        <p:nvSpPr>
          <p:cNvPr id="35" name="Hexagon 34"/>
          <p:cNvSpPr/>
          <p:nvPr/>
        </p:nvSpPr>
        <p:spPr>
          <a:xfrm>
            <a:off x="5194619" y="2166710"/>
            <a:ext cx="1366057" cy="1257903"/>
          </a:xfrm>
          <a:prstGeom prst="hexagon">
            <a:avLst/>
          </a:prstGeom>
          <a:solidFill>
            <a:srgbClr val="92D050"/>
          </a:solidFill>
          <a:ln>
            <a:solidFill>
              <a:srgbClr val="69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23" name="TextBox 22"/>
          <p:cNvSpPr txBox="1"/>
          <p:nvPr/>
        </p:nvSpPr>
        <p:spPr>
          <a:xfrm>
            <a:off x="5295904" y="2477608"/>
            <a:ext cx="1148064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 baseline="30000"/>
            </a:pPr>
            <a:r>
              <a:rPr lang="fr-BE" sz="1600" dirty="0" smtClean="0">
                <a:solidFill>
                  <a:srgbClr val="FF0000"/>
                </a:solidFill>
              </a:rPr>
              <a:t>Extension du SEQE au transport maritime</a:t>
            </a:r>
            <a:endParaRPr lang="fr-BE" sz="1600" dirty="0">
              <a:solidFill>
                <a:srgbClr val="FF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5194618" y="4617762"/>
            <a:ext cx="1366057" cy="1199278"/>
          </a:xfrm>
          <a:prstGeom prst="hexagon">
            <a:avLst>
              <a:gd name="adj" fmla="val 28016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28" name="TextBox 27"/>
          <p:cNvSpPr txBox="1"/>
          <p:nvPr/>
        </p:nvSpPr>
        <p:spPr>
          <a:xfrm>
            <a:off x="5223122" y="4773883"/>
            <a:ext cx="124442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 baseline="30000">
                <a:solidFill>
                  <a:srgbClr val="FF0000"/>
                </a:solidFill>
              </a:defRPr>
            </a:pPr>
            <a:r>
              <a:rPr lang="fr-BE" dirty="0" smtClean="0"/>
              <a:t> </a:t>
            </a:r>
            <a:r>
              <a:rPr lang="fr-BE" sz="1600" dirty="0" smtClean="0"/>
              <a:t>Révision de la directive sur les énergies renouvelables</a:t>
            </a:r>
            <a:endParaRPr lang="fr-BE" sz="1600" dirty="0"/>
          </a:p>
        </p:txBody>
      </p:sp>
      <p:sp>
        <p:nvSpPr>
          <p:cNvPr id="39" name="Hexagon 38"/>
          <p:cNvSpPr/>
          <p:nvPr/>
        </p:nvSpPr>
        <p:spPr>
          <a:xfrm>
            <a:off x="6241259" y="1572938"/>
            <a:ext cx="1357739" cy="1216418"/>
          </a:xfrm>
          <a:prstGeom prst="hexagon">
            <a:avLst>
              <a:gd name="adj" fmla="val 25453"/>
              <a:gd name="vf" fmla="val 115470"/>
            </a:avLst>
          </a:prstGeom>
          <a:solidFill>
            <a:srgbClr val="92D050"/>
          </a:solidFill>
          <a:ln>
            <a:solidFill>
              <a:srgbClr val="69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40" name="TextBox 39"/>
          <p:cNvSpPr txBox="1"/>
          <p:nvPr/>
        </p:nvSpPr>
        <p:spPr>
          <a:xfrm>
            <a:off x="6387290" y="1670112"/>
            <a:ext cx="1100607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 baseline="30000"/>
            </a:pPr>
            <a:r>
              <a:rPr lang="fr-BE" sz="1600" dirty="0" smtClean="0">
                <a:solidFill>
                  <a:srgbClr val="FF0000"/>
                </a:solidFill>
              </a:rPr>
              <a:t>Révision de la directive sur l</a:t>
            </a:r>
            <a:r>
              <a:rPr lang="fr-FR" sz="1600" dirty="0" smtClean="0">
                <a:solidFill>
                  <a:srgbClr val="FF0000"/>
                </a:solidFill>
              </a:rPr>
              <a:t>es </a:t>
            </a:r>
            <a:r>
              <a:rPr lang="fr-FR" sz="1600" dirty="0">
                <a:solidFill>
                  <a:srgbClr val="FF0000"/>
                </a:solidFill>
              </a:rPr>
              <a:t>infrastructure pour carburants alternatifs</a:t>
            </a:r>
            <a:endParaRPr lang="fr-BE" sz="2800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379" y="2216529"/>
            <a:ext cx="2948603" cy="2169727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4153736" y="5230380"/>
            <a:ext cx="1348539" cy="1186295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0" name="Hexagon 49"/>
          <p:cNvSpPr/>
          <p:nvPr/>
        </p:nvSpPr>
        <p:spPr>
          <a:xfrm>
            <a:off x="4147052" y="4015645"/>
            <a:ext cx="1348539" cy="1186295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1" name="Hexagon 50"/>
          <p:cNvSpPr/>
          <p:nvPr/>
        </p:nvSpPr>
        <p:spPr>
          <a:xfrm>
            <a:off x="4153068" y="2810435"/>
            <a:ext cx="1348539" cy="1186295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2" name="Hexagon 51"/>
          <p:cNvSpPr/>
          <p:nvPr/>
        </p:nvSpPr>
        <p:spPr>
          <a:xfrm>
            <a:off x="4143209" y="1589350"/>
            <a:ext cx="1348539" cy="1186295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3" name="Hexagon 52"/>
          <p:cNvSpPr/>
          <p:nvPr/>
        </p:nvSpPr>
        <p:spPr>
          <a:xfrm>
            <a:off x="3115089" y="3413040"/>
            <a:ext cx="1348539" cy="1186295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5" name="Hexagon 54"/>
          <p:cNvSpPr/>
          <p:nvPr/>
        </p:nvSpPr>
        <p:spPr>
          <a:xfrm>
            <a:off x="6247511" y="2789357"/>
            <a:ext cx="1348539" cy="1205460"/>
          </a:xfrm>
          <a:prstGeom prst="hexagon">
            <a:avLst>
              <a:gd name="adj" fmla="val 27727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6" name="Hexagon 55"/>
          <p:cNvSpPr/>
          <p:nvPr/>
        </p:nvSpPr>
        <p:spPr>
          <a:xfrm>
            <a:off x="6235136" y="3996730"/>
            <a:ext cx="1373105" cy="1216418"/>
          </a:xfrm>
          <a:prstGeom prst="hexagon">
            <a:avLst>
              <a:gd name="adj" fmla="val 26758"/>
              <a:gd name="vf" fmla="val 115470"/>
            </a:avLst>
          </a:prstGeom>
          <a:solidFill>
            <a:srgbClr val="92D050"/>
          </a:solidFill>
          <a:ln>
            <a:solidFill>
              <a:srgbClr val="69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30" name="TextBox 29"/>
          <p:cNvSpPr txBox="1"/>
          <p:nvPr/>
        </p:nvSpPr>
        <p:spPr>
          <a:xfrm>
            <a:off x="6274325" y="4290788"/>
            <a:ext cx="1341979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 baseline="30000">
                <a:solidFill>
                  <a:srgbClr val="FF0000"/>
                </a:solidFill>
              </a:defRPr>
            </a:pPr>
            <a:r>
              <a:rPr lang="fr-BE" sz="1600" b="1" baseline="30000" dirty="0">
                <a:solidFill>
                  <a:srgbClr val="FF0000"/>
                </a:solidFill>
              </a:rPr>
              <a:t>Révision de la directive sur la taxation de l’énergie</a:t>
            </a:r>
          </a:p>
        </p:txBody>
      </p:sp>
      <p:sp>
        <p:nvSpPr>
          <p:cNvPr id="57" name="Content Placeholder 7"/>
          <p:cNvSpPr txBox="1">
            <a:spLocks/>
          </p:cNvSpPr>
          <p:nvPr/>
        </p:nvSpPr>
        <p:spPr>
          <a:xfrm>
            <a:off x="9670672" y="2124165"/>
            <a:ext cx="2082800" cy="1249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2200" b="1">
                <a:solidFill>
                  <a:srgbClr val="373D59"/>
                </a:solidFill>
              </a:defRPr>
            </a:pPr>
            <a:r>
              <a:rPr lang="fr-BE" dirty="0" smtClean="0"/>
              <a:t>MARITIME</a:t>
            </a:r>
            <a:endParaRPr lang="fr-BE" sz="2200" b="1" dirty="0">
              <a:solidFill>
                <a:srgbClr val="373D59"/>
              </a:solidFill>
            </a:endParaRPr>
          </a:p>
        </p:txBody>
      </p:sp>
      <p:sp>
        <p:nvSpPr>
          <p:cNvPr id="59" name="Hexagon 58"/>
          <p:cNvSpPr/>
          <p:nvPr/>
        </p:nvSpPr>
        <p:spPr>
          <a:xfrm>
            <a:off x="7467442" y="2116029"/>
            <a:ext cx="1382531" cy="1167500"/>
          </a:xfrm>
          <a:prstGeom prst="hexagon">
            <a:avLst>
              <a:gd name="adj" fmla="val 28716"/>
              <a:gd name="vf" fmla="val 115470"/>
            </a:avLst>
          </a:prstGeom>
          <a:solidFill>
            <a:srgbClr val="D2E9B9"/>
          </a:solidFill>
          <a:ln>
            <a:solidFill>
              <a:srgbClr val="69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58" name="TextBox 57"/>
          <p:cNvSpPr txBox="1"/>
          <p:nvPr/>
        </p:nvSpPr>
        <p:spPr>
          <a:xfrm>
            <a:off x="7629961" y="2374384"/>
            <a:ext cx="1100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/>
            </a:pPr>
            <a:r>
              <a:rPr lang="fr-BE" sz="1600" b="1" baseline="30000" dirty="0">
                <a:solidFill>
                  <a:srgbClr val="FF0000"/>
                </a:solidFill>
              </a:rPr>
              <a:t>Organisation </a:t>
            </a:r>
            <a:r>
              <a:rPr lang="fr-BE" sz="1600" b="1" baseline="30000" dirty="0" smtClean="0">
                <a:solidFill>
                  <a:srgbClr val="FF0000"/>
                </a:solidFill>
              </a:rPr>
              <a:t>Maritime Internationale  </a:t>
            </a:r>
            <a:endParaRPr lang="fr-BE" sz="1600" b="1" baseline="30000" dirty="0">
              <a:solidFill>
                <a:srgbClr val="FF0000"/>
              </a:solidFill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7507587" y="4756095"/>
            <a:ext cx="1382531" cy="1167500"/>
          </a:xfrm>
          <a:prstGeom prst="hexagon">
            <a:avLst>
              <a:gd name="adj" fmla="val 28716"/>
              <a:gd name="vf" fmla="val 115470"/>
            </a:avLst>
          </a:prstGeom>
          <a:solidFill>
            <a:srgbClr val="D2E9B9"/>
          </a:solidFill>
          <a:ln>
            <a:solidFill>
              <a:srgbClr val="69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 dirty="0"/>
          </a:p>
        </p:txBody>
      </p:sp>
      <p:sp>
        <p:nvSpPr>
          <p:cNvPr id="37" name="TextBox 36"/>
          <p:cNvSpPr txBox="1"/>
          <p:nvPr/>
        </p:nvSpPr>
        <p:spPr>
          <a:xfrm>
            <a:off x="7657264" y="4942477"/>
            <a:ext cx="110060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 baseline="30000">
                <a:solidFill>
                  <a:srgbClr val="FF0000"/>
                </a:solidFill>
              </a:defRPr>
            </a:pPr>
            <a:r>
              <a:rPr lang="fr-BE" dirty="0" smtClean="0"/>
              <a:t>R&amp;I </a:t>
            </a:r>
            <a:endParaRPr lang="fr-BE" sz="1600" b="1" baseline="30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 sz="1600" b="1" baseline="30000">
                <a:solidFill>
                  <a:schemeClr val="accent4">
                    <a:lumMod val="75000"/>
                  </a:schemeClr>
                </a:solidFill>
              </a:defRPr>
            </a:pPr>
            <a:r>
              <a:rPr lang="fr-BE" sz="1600" b="1" baseline="30000" dirty="0">
                <a:solidFill>
                  <a:srgbClr val="FF0000"/>
                </a:solidFill>
              </a:rPr>
              <a:t>par exemple, Horizon Europe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867028" y="-513365"/>
            <a:ext cx="11324972" cy="1431518"/>
          </a:xfrm>
        </p:spPr>
        <p:txBody>
          <a:bodyPr/>
          <a:lstStyle/>
          <a:p>
            <a:pPr>
              <a:defRPr b="1">
                <a:solidFill>
                  <a:srgbClr val="90C852"/>
                </a:solidFill>
              </a:defRPr>
            </a:pPr>
            <a:r>
              <a:rPr lang="fr-BE" dirty="0" smtClean="0"/>
              <a:t>Le volet maritime – en pratique</a:t>
            </a:r>
            <a:endParaRPr lang="fr-BE" b="1" dirty="0">
              <a:solidFill>
                <a:srgbClr val="90C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78" y="1372014"/>
            <a:ext cx="11181522" cy="5449092"/>
          </a:xfrm>
        </p:spPr>
        <p:txBody>
          <a:bodyPr/>
          <a:lstStyle/>
          <a:p>
            <a:pPr marL="263525" indent="-263525">
              <a:spcAft>
                <a:spcPts val="800"/>
              </a:spcAft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sz="2200" dirty="0" smtClean="0"/>
              <a:t> Ursula von der </a:t>
            </a:r>
            <a:r>
              <a:rPr lang="fr-BE" sz="2200" dirty="0" err="1" smtClean="0"/>
              <a:t>Leyen</a:t>
            </a:r>
            <a:r>
              <a:rPr lang="fr-BE" sz="2200" dirty="0" smtClean="0"/>
              <a:t> : « </a:t>
            </a:r>
            <a:r>
              <a:rPr lang="fr-BE" sz="2200" b="1" dirty="0" smtClean="0"/>
              <a:t>La pollution doit avoir un prix</a:t>
            </a:r>
            <a:r>
              <a:rPr lang="fr-BE" sz="2200" dirty="0" smtClean="0"/>
              <a:t> ».</a:t>
            </a:r>
          </a:p>
          <a:p>
            <a:pPr marL="358775" indent="-358775">
              <a:spcAft>
                <a:spcPts val="800"/>
              </a:spcAft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dirty="0" smtClean="0"/>
              <a:t>I</a:t>
            </a:r>
            <a:r>
              <a:rPr lang="fr-BE" sz="2200" dirty="0" smtClean="0"/>
              <a:t>mpose un </a:t>
            </a:r>
            <a:r>
              <a:rPr lang="fr-BE" sz="2200" b="1" dirty="0" smtClean="0"/>
              <a:t>plafond d’émissions</a:t>
            </a:r>
            <a:r>
              <a:rPr lang="fr-BE" sz="2200" dirty="0" smtClean="0"/>
              <a:t> </a:t>
            </a:r>
            <a:r>
              <a:rPr lang="fr-BE" dirty="0" smtClean="0"/>
              <a:t>pour les émissions des installations et activités relevant du SEQE qui est réduit chaque année.</a:t>
            </a:r>
          </a:p>
          <a:p>
            <a:pPr marL="358775" indent="-358775">
              <a:spcAft>
                <a:spcPts val="800"/>
              </a:spcAft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b="1" dirty="0" smtClean="0"/>
              <a:t>Signal prix </a:t>
            </a:r>
          </a:p>
          <a:p>
            <a:pPr marL="358775" indent="-358775">
              <a:spcAft>
                <a:spcPts val="800"/>
              </a:spcAft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FR" sz="2200" dirty="0" smtClean="0"/>
              <a:t>Les </a:t>
            </a:r>
            <a:r>
              <a:rPr lang="fr-FR" sz="2200" b="1" dirty="0"/>
              <a:t>revenus</a:t>
            </a:r>
            <a:r>
              <a:rPr lang="fr-FR" sz="2200" dirty="0"/>
              <a:t> des échanges de quotas favorisent </a:t>
            </a:r>
            <a:r>
              <a:rPr lang="fr-FR" sz="2200" dirty="0" smtClean="0"/>
              <a:t>la transition et l’innovation.</a:t>
            </a:r>
          </a:p>
          <a:p>
            <a:pPr marL="0" indent="0">
              <a:spcAft>
                <a:spcPts val="800"/>
              </a:spcAft>
              <a:buNone/>
              <a:defRPr sz="2200">
                <a:solidFill>
                  <a:srgbClr val="034EA2"/>
                </a:solidFill>
              </a:defRPr>
            </a:pPr>
            <a:endParaRPr lang="fr-BE" dirty="0" smtClean="0"/>
          </a:p>
          <a:p>
            <a:pPr marL="358775" indent="-358775">
              <a:spcAft>
                <a:spcPts val="800"/>
              </a:spcAft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dirty="0" smtClean="0"/>
              <a:t>Pour le secteur du transport maritime:</a:t>
            </a:r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ü"/>
              <a:defRPr sz="2200">
                <a:solidFill>
                  <a:srgbClr val="034EA2"/>
                </a:solidFill>
              </a:defRPr>
            </a:pPr>
            <a:r>
              <a:rPr lang="fr-BE" dirty="0" smtClean="0"/>
              <a:t> navires d’une jauge brute supérieure à 5 000 tonnes;</a:t>
            </a:r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ü"/>
              <a:defRPr sz="2200">
                <a:solidFill>
                  <a:srgbClr val="034EA2"/>
                </a:solidFill>
              </a:defRPr>
            </a:pPr>
            <a:r>
              <a:rPr lang="fr-BE" dirty="0"/>
              <a:t> </a:t>
            </a:r>
            <a:r>
              <a:rPr lang="fr-BE" dirty="0" smtClean="0"/>
              <a:t>Couverture de l’ensemble des émissions intra-UE et la </a:t>
            </a:r>
            <a:r>
              <a:rPr lang="fr-BE" sz="2200" dirty="0">
                <a:solidFill>
                  <a:srgbClr val="034EA2"/>
                </a:solidFill>
              </a:rPr>
              <a:t>moitié des </a:t>
            </a:r>
            <a:r>
              <a:rPr lang="fr-BE" sz="2200" dirty="0" smtClean="0">
                <a:solidFill>
                  <a:srgbClr val="034EA2"/>
                </a:solidFill>
              </a:rPr>
              <a:t>émissions </a:t>
            </a:r>
            <a:r>
              <a:rPr lang="fr-BE" sz="2200" dirty="0">
                <a:solidFill>
                  <a:srgbClr val="034EA2"/>
                </a:solidFill>
              </a:rPr>
              <a:t>liées aux voyages débutant ou se terminant en dehors de </a:t>
            </a:r>
            <a:r>
              <a:rPr lang="fr-BE" sz="2200" dirty="0" smtClean="0">
                <a:solidFill>
                  <a:srgbClr val="034EA2"/>
                </a:solidFill>
              </a:rPr>
              <a:t>l’UE</a:t>
            </a:r>
            <a:r>
              <a:rPr lang="fr-BE" sz="2400" dirty="0">
                <a:solidFill>
                  <a:srgbClr val="034EA2"/>
                </a:solidFill>
              </a:rPr>
              <a:t>;</a:t>
            </a:r>
            <a:endParaRPr lang="fr-BE" sz="2400" dirty="0" smtClean="0"/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ü"/>
              <a:defRPr sz="2200">
                <a:solidFill>
                  <a:srgbClr val="034EA2"/>
                </a:solidFill>
              </a:defRPr>
            </a:pPr>
            <a:r>
              <a:rPr lang="fr-BE" sz="2200" dirty="0" smtClean="0">
                <a:solidFill>
                  <a:srgbClr val="034EA2"/>
                </a:solidFill>
              </a:rPr>
              <a:t>une </a:t>
            </a:r>
            <a:r>
              <a:rPr lang="fr-BE" sz="2200" dirty="0">
                <a:solidFill>
                  <a:srgbClr val="034EA2"/>
                </a:solidFill>
              </a:rPr>
              <a:t>phase de </a:t>
            </a:r>
            <a:r>
              <a:rPr lang="fr-BE" sz="2200" dirty="0" smtClean="0">
                <a:solidFill>
                  <a:srgbClr val="034EA2"/>
                </a:solidFill>
              </a:rPr>
              <a:t>transition;</a:t>
            </a:r>
            <a:endParaRPr lang="fr-BE" sz="2200" dirty="0">
              <a:solidFill>
                <a:srgbClr val="034EA2"/>
              </a:solidFill>
            </a:endParaRPr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ü"/>
              <a:defRPr sz="2200">
                <a:solidFill>
                  <a:srgbClr val="034EA2"/>
                </a:solidFill>
              </a:defRPr>
            </a:pPr>
            <a:r>
              <a:rPr lang="fr-BE" sz="2200" dirty="0">
                <a:solidFill>
                  <a:srgbClr val="034EA2"/>
                </a:solidFill>
              </a:rPr>
              <a:t> plus de revenues pour </a:t>
            </a:r>
            <a:r>
              <a:rPr lang="fr-BE" sz="2200" dirty="0" smtClean="0">
                <a:solidFill>
                  <a:srgbClr val="034EA2"/>
                </a:solidFill>
              </a:rPr>
              <a:t>soutenir la transition et l’innovation.</a:t>
            </a:r>
            <a:endParaRPr lang="fr-BE" sz="2200" dirty="0">
              <a:solidFill>
                <a:srgbClr val="034EA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4840" y="407883"/>
            <a:ext cx="11028029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n>
                  <a:noFill/>
                </a:ln>
                <a:solidFill>
                  <a:srgbClr val="90C852"/>
                </a:solidFill>
                <a:effectLst/>
                <a:uLnTx/>
                <a:uFillTx/>
                <a:latin typeface="Arial"/>
              </a:defRPr>
            </a:pPr>
            <a:r>
              <a:rPr lang="fr-BE" dirty="0" smtClean="0"/>
              <a:t>Étendre le Système d’échange de quotas d’émission de l’UE au transport maritime</a:t>
            </a:r>
            <a:endParaRPr kumimoji="0" lang="fr-BE" sz="4000" b="1" i="0" u="none" strike="noStrike" kern="1200" cap="none" normalizeH="0" baseline="0" dirty="0">
              <a:ln>
                <a:noFill/>
              </a:ln>
              <a:solidFill>
                <a:srgbClr val="90C852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578663" y="4857121"/>
            <a:ext cx="2587372" cy="145372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14892" y="6455981"/>
            <a:ext cx="1105381" cy="365125"/>
          </a:xfrm>
        </p:spPr>
        <p:txBody>
          <a:bodyPr/>
          <a:lstStyle/>
          <a:p>
            <a:fld id="{F46C79FD-C571-418B-AB0F-5EE936C85276}" type="slidenum">
              <a:rPr lang="fr-BE" sz="1600" smtClean="0">
                <a:solidFill>
                  <a:schemeClr val="tx2">
                    <a:lumMod val="75000"/>
                  </a:schemeClr>
                </a:solidFill>
              </a:rPr>
              <a:t>5</a:t>
            </a:fld>
            <a:endParaRPr lang="fr-BE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9840" y="206427"/>
            <a:ext cx="409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err="1" smtClean="0">
                <a:solidFill>
                  <a:schemeClr val="bg1"/>
                </a:solidFill>
              </a:rPr>
              <a:t>FuelEU</a:t>
            </a:r>
            <a:r>
              <a:rPr lang="fr-BE" sz="3200" b="1" dirty="0" smtClean="0">
                <a:solidFill>
                  <a:schemeClr val="bg1"/>
                </a:solidFill>
              </a:rPr>
              <a:t> Maritime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6136" y="18022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 smtClean="0">
                <a:solidFill>
                  <a:srgbClr val="90C852"/>
                </a:solidFill>
              </a:rPr>
              <a:t>L’initiative “</a:t>
            </a:r>
            <a:r>
              <a:rPr lang="fr-BE" b="1" dirty="0" err="1" smtClean="0">
                <a:solidFill>
                  <a:srgbClr val="90C852"/>
                </a:solidFill>
              </a:rPr>
              <a:t>FuelEU</a:t>
            </a:r>
            <a:r>
              <a:rPr lang="fr-BE" b="1" dirty="0" smtClean="0">
                <a:solidFill>
                  <a:srgbClr val="90C852"/>
                </a:solidFill>
              </a:rPr>
              <a:t> Maritime”</a:t>
            </a:r>
            <a:endParaRPr lang="fr-BE" b="1" dirty="0">
              <a:solidFill>
                <a:srgbClr val="90C85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2270"/>
          <a:stretch/>
        </p:blipFill>
        <p:spPr>
          <a:xfrm>
            <a:off x="2205223" y="3664485"/>
            <a:ext cx="8624775" cy="129662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423446" y="2502969"/>
            <a:ext cx="514367" cy="60639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2196137" y="2346054"/>
            <a:ext cx="8633861" cy="11742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 b="1" dirty="0" smtClean="0">
              <a:cs typeface="Calibri" panose="020F0502020204030204" pitchFamily="34" charset="0"/>
            </a:endParaRPr>
          </a:p>
          <a:p>
            <a:pPr algn="ctr"/>
            <a:r>
              <a:rPr lang="fr-BE" sz="2000" b="1" dirty="0" smtClean="0"/>
              <a:t>Limitation de l’intensité des émissions de gaz à effet de serre de l’énergie utilisée à bord </a:t>
            </a:r>
            <a:r>
              <a:rPr lang="fr-BE" sz="2000" dirty="0" smtClean="0"/>
              <a:t>(CO2eq/MJ)</a:t>
            </a:r>
          </a:p>
          <a:p>
            <a:pPr algn="ctr"/>
            <a:endParaRPr lang="fr-BE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688595" y="6492875"/>
            <a:ext cx="110538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fr-BE" sz="1600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fr-B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6098" y="2806165"/>
            <a:ext cx="9832396" cy="4713464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6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 marL="228600" lvl="1" algn="just">
              <a:spcBef>
                <a:spcPts val="6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 marL="342900" lvl="1" indent="-342900" algn="just" defTabSz="1219170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A0D178"/>
              </a:buClr>
            </a:pPr>
            <a:r>
              <a:rPr lang="fr-BE" b="1" dirty="0" smtClean="0">
                <a:solidFill>
                  <a:srgbClr val="034EA2"/>
                </a:solidFill>
              </a:rPr>
              <a:t>Une obligation d’utiliser </a:t>
            </a:r>
            <a:r>
              <a:rPr lang="fr-FR" b="1" dirty="0" smtClean="0">
                <a:solidFill>
                  <a:srgbClr val="034EA2"/>
                </a:solidFill>
              </a:rPr>
              <a:t>l’alimentation </a:t>
            </a:r>
            <a:r>
              <a:rPr lang="fr-FR" b="1" dirty="0">
                <a:solidFill>
                  <a:srgbClr val="034EA2"/>
                </a:solidFill>
              </a:rPr>
              <a:t>électrique à quai</a:t>
            </a:r>
            <a:r>
              <a:rPr lang="fr-FR" dirty="0">
                <a:solidFill>
                  <a:srgbClr val="034EA2"/>
                </a:solidFill>
              </a:rPr>
              <a:t> </a:t>
            </a:r>
            <a:r>
              <a:rPr lang="fr-FR" dirty="0" smtClean="0">
                <a:solidFill>
                  <a:srgbClr val="034EA2"/>
                </a:solidFill>
              </a:rPr>
              <a:t>pour certains navires.</a:t>
            </a:r>
            <a:endParaRPr lang="fr-BE" dirty="0" smtClean="0">
              <a:solidFill>
                <a:srgbClr val="034EA2"/>
              </a:solidFill>
            </a:endParaRPr>
          </a:p>
          <a:p>
            <a:pPr marL="342900" lvl="1" indent="-342900" algn="just" defTabSz="1219170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A0D178"/>
              </a:buClr>
            </a:pPr>
            <a:r>
              <a:rPr lang="fr-BE" b="1" dirty="0" smtClean="0">
                <a:solidFill>
                  <a:srgbClr val="034EA2"/>
                </a:solidFill>
              </a:rPr>
              <a:t>Caractéristiques: </a:t>
            </a:r>
            <a:r>
              <a:rPr lang="fr-BE" dirty="0" smtClean="0">
                <a:solidFill>
                  <a:srgbClr val="034EA2"/>
                </a:solidFill>
              </a:rPr>
              <a:t>une approche «du </a:t>
            </a:r>
            <a:r>
              <a:rPr lang="fr-BE" dirty="0">
                <a:solidFill>
                  <a:srgbClr val="034EA2"/>
                </a:solidFill>
              </a:rPr>
              <a:t>puits au sillage», </a:t>
            </a:r>
            <a:r>
              <a:rPr lang="fr-BE" dirty="0" smtClean="0">
                <a:solidFill>
                  <a:srgbClr val="034EA2"/>
                </a:solidFill>
              </a:rPr>
              <a:t>même couverture que pour l’extension du SEQE en termes de voyage, la possibilité d’une conformité groupée. 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A0D178"/>
              </a:buClr>
            </a:pPr>
            <a:endParaRPr lang="fr-BE" sz="2000" dirty="0" smtClean="0"/>
          </a:p>
          <a:p>
            <a:pPr>
              <a:spcAft>
                <a:spcPts val="600"/>
              </a:spcAft>
            </a:pPr>
            <a:endParaRPr lang="fr-BE" sz="2000" b="0" dirty="0" smtClean="0"/>
          </a:p>
          <a:p>
            <a:endParaRPr lang="fr-BE" sz="2000" b="0" dirty="0" smtClean="0"/>
          </a:p>
          <a:p>
            <a:endParaRPr lang="fr-BE" sz="2000" b="0" dirty="0" smtClean="0"/>
          </a:p>
          <a:p>
            <a:endParaRPr lang="fr-BE" sz="2000" b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46136" y="1224488"/>
            <a:ext cx="10515600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indent="-263525" fontAlgn="base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sz="2200" dirty="0"/>
              <a:t>A</a:t>
            </a:r>
            <a:r>
              <a:rPr lang="fr-BE" sz="2200" dirty="0" smtClean="0"/>
              <a:t>ccroître la </a:t>
            </a:r>
            <a:r>
              <a:rPr lang="fr-BE" sz="2200" b="1" dirty="0" smtClean="0"/>
              <a:t>demande de carburants renouvelables et bas carbone.</a:t>
            </a:r>
          </a:p>
          <a:p>
            <a:pPr marL="263525" lvl="1" indent="-263525" fontAlgn="base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200">
                <a:solidFill>
                  <a:srgbClr val="034EA2"/>
                </a:solidFill>
              </a:defRPr>
            </a:pPr>
            <a:r>
              <a:rPr lang="fr-BE" sz="2000" b="1" dirty="0" smtClean="0">
                <a:solidFill>
                  <a:srgbClr val="034EA2"/>
                </a:solidFill>
              </a:rPr>
              <a:t>Une neutralité technologique:</a:t>
            </a:r>
            <a:endParaRPr lang="fr-BE" sz="20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432" y="1633567"/>
            <a:ext cx="4940329" cy="2518420"/>
          </a:xfrm>
        </p:spPr>
        <p:txBody>
          <a:bodyPr/>
          <a:lstStyle/>
          <a:p>
            <a:pPr>
              <a:defRPr>
                <a:hlinkClick r:id="rId2"/>
              </a:defRPr>
            </a:pPr>
            <a:r>
              <a:rPr sz="2800" dirty="0"/>
              <a:t>Pour de plus </a:t>
            </a:r>
            <a:r>
              <a:rPr sz="2800" dirty="0" err="1"/>
              <a:t>amples</a:t>
            </a:r>
            <a:r>
              <a:rPr sz="2800" dirty="0"/>
              <a:t> </a:t>
            </a:r>
            <a:r>
              <a:rPr sz="2800" dirty="0" err="1"/>
              <a:t>informations</a:t>
            </a:r>
            <a:r>
              <a:rPr sz="2800" dirty="0"/>
              <a:t>, </a:t>
            </a:r>
            <a:r>
              <a:rPr sz="2800" dirty="0" err="1"/>
              <a:t>cliquez</a:t>
            </a:r>
            <a:r>
              <a:rPr sz="2800" dirty="0"/>
              <a:t> </a:t>
            </a:r>
            <a:r>
              <a:rPr sz="2800" dirty="0" err="1"/>
              <a:t>ici</a:t>
            </a:r>
            <a:r>
              <a:rPr sz="2800" dirty="0"/>
              <a:t>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pPr>
              <a:defRPr sz="1050" b="1"/>
            </a:pPr>
            <a:r>
              <a:t>© Union européenne 2020</a:t>
            </a:r>
          </a:p>
          <a:p>
            <a:pPr>
              <a:defRPr sz="1050"/>
            </a:pPr>
            <a:r>
              <a:t>Sauf mention contraire, la réutilisation de cette présentation est autorisée en vertu de la licence </a:t>
            </a:r>
            <a:r>
              <a:rPr>
                <a:hlinkClick r:id="rId3"/>
              </a:rPr>
              <a:t>CC BY 4.0</a:t>
            </a:r>
            <a:r>
              <a:t>. Pour toute utilisation ou reproduction d’éléments qui ne sont pas la propriété de l’UE, l’autorisation peut devoir être obtenue directement auprès des titulaires de droits respectifs.</a:t>
            </a:r>
          </a:p>
          <a:p>
            <a:pPr>
              <a:defRPr sz="1050"/>
            </a:pPr>
            <a:r>
              <a:t>Diapositive </a:t>
            </a:r>
            <a:r>
              <a:rPr>
                <a:solidFill>
                  <a:schemeClr val="accent6"/>
                </a:solidFill>
              </a:rPr>
              <a:t>xx</a:t>
            </a:r>
            <a:r>
              <a:t>: </a:t>
            </a:r>
            <a:r>
              <a:rPr>
                <a:solidFill>
                  <a:schemeClr val="accent6"/>
                </a:solidFill>
              </a:rPr>
              <a:t>élément concerné</a:t>
            </a:r>
            <a:r>
              <a:t>, source</a:t>
            </a:r>
            <a:r>
              <a:rPr>
                <a:solidFill>
                  <a:schemeClr val="accent6"/>
                </a:solidFill>
              </a:rPr>
              <a:t>: par exemple Fotolia.com</a:t>
            </a:r>
            <a:r>
              <a:t>; Diapositive </a:t>
            </a:r>
            <a:r>
              <a:rPr>
                <a:solidFill>
                  <a:schemeClr val="accent6"/>
                </a:solidFill>
              </a:rPr>
              <a:t>xx</a:t>
            </a:r>
            <a:r>
              <a:t>: </a:t>
            </a:r>
            <a:r>
              <a:rPr>
                <a:solidFill>
                  <a:schemeClr val="accent6"/>
                </a:solidFill>
              </a:rPr>
              <a:t>élément concerné</a:t>
            </a:r>
            <a:r>
              <a:t>, source: </a:t>
            </a:r>
            <a:r>
              <a:rPr>
                <a:solidFill>
                  <a:schemeClr val="accent6"/>
                </a:solidFill>
              </a:rPr>
              <a:t>par exemple iStock.com</a:t>
            </a:r>
            <a:endParaRPr sz="105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579" y="1740180"/>
            <a:ext cx="42481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DCD05E4DCD54EBDC53523A2A51C71" ma:contentTypeVersion="0" ma:contentTypeDescription="Create a new document." ma:contentTypeScope="" ma:versionID="9a3708f9757373a370ec77da8a6c6a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ed115b345407adb4d742dcbc5b02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1FF6ED-129D-463D-88E7-BA8ECB101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CD952-F57B-4AB9-963D-0647CDEBC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942A55-FD70-4823-B1E1-BE3AB57EAC7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19871</TotalTime>
  <Words>538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EC Square Sans Pro</vt:lpstr>
      <vt:lpstr>Wingdings</vt:lpstr>
      <vt:lpstr>Office Theme</vt:lpstr>
      <vt:lpstr>PowerPoint Presentation</vt:lpstr>
      <vt:lpstr>PowerPoint Presentation</vt:lpstr>
      <vt:lpstr>Le volet maritime – un ensemble de mesures</vt:lpstr>
      <vt:lpstr>Le volet maritime – en pratique</vt:lpstr>
      <vt:lpstr>PowerPoint Presentation</vt:lpstr>
      <vt:lpstr>PowerPoint Presentation</vt:lpstr>
      <vt:lpstr>Pour de plus amples informations, cliquez ici.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TEGLAS Attila (COMM)</dc:creator>
  <cp:lastModifiedBy>NOEL Timothee (CLIMA)</cp:lastModifiedBy>
  <cp:revision>346</cp:revision>
  <dcterms:created xsi:type="dcterms:W3CDTF">2021-06-21T08:42:23Z</dcterms:created>
  <dcterms:modified xsi:type="dcterms:W3CDTF">2022-11-15T07:15:30Z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0x010100B1CDCD05E4DCD54EBDC53523A2A51C71</vt:lpwstr>
  </property>
  <property fmtid="{D5CDD505-2E9C-101B-9397-08002B2CF9AE}" pid="3" name="IsMyDocuments">
    <vt:bool>true</vt:bool>
  </property>
  <property fmtid="{D5CDD505-2E9C-101B-9397-08002B2CF9AE}" pid="4" name="TitusGUID">
    <vt:lpwstr>cd28ce9f-86ac-4766-9fad-511dc07c45dd</vt:lpwstr>
  </property>
</Properties>
</file>